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3"/>
  </p:notesMasterIdLst>
  <p:sldIdLst>
    <p:sldId id="258" r:id="rId2"/>
  </p:sldIdLst>
  <p:sldSz cx="51206400" cy="34134425"/>
  <p:notesSz cx="14770100" cy="9296400"/>
  <p:defaultTextStyle>
    <a:defPPr>
      <a:defRPr lang="en-US"/>
    </a:defPPr>
    <a:lvl1pPr marL="0" algn="l" defTabSz="4982935" rtl="0" eaLnBrk="1" latinLnBrk="0" hangingPunct="1">
      <a:defRPr sz="9809" kern="1200">
        <a:solidFill>
          <a:schemeClr val="tx1"/>
        </a:solidFill>
        <a:latin typeface="+mn-lt"/>
        <a:ea typeface="+mn-ea"/>
        <a:cs typeface="+mn-cs"/>
      </a:defRPr>
    </a:lvl1pPr>
    <a:lvl2pPr marL="2491468" algn="l" defTabSz="4982935" rtl="0" eaLnBrk="1" latinLnBrk="0" hangingPunct="1">
      <a:defRPr sz="9809" kern="1200">
        <a:solidFill>
          <a:schemeClr val="tx1"/>
        </a:solidFill>
        <a:latin typeface="+mn-lt"/>
        <a:ea typeface="+mn-ea"/>
        <a:cs typeface="+mn-cs"/>
      </a:defRPr>
    </a:lvl2pPr>
    <a:lvl3pPr marL="4982935" algn="l" defTabSz="4982935" rtl="0" eaLnBrk="1" latinLnBrk="0" hangingPunct="1">
      <a:defRPr sz="9809" kern="1200">
        <a:solidFill>
          <a:schemeClr val="tx1"/>
        </a:solidFill>
        <a:latin typeface="+mn-lt"/>
        <a:ea typeface="+mn-ea"/>
        <a:cs typeface="+mn-cs"/>
      </a:defRPr>
    </a:lvl3pPr>
    <a:lvl4pPr marL="7474402" algn="l" defTabSz="4982935" rtl="0" eaLnBrk="1" latinLnBrk="0" hangingPunct="1">
      <a:defRPr sz="9809" kern="1200">
        <a:solidFill>
          <a:schemeClr val="tx1"/>
        </a:solidFill>
        <a:latin typeface="+mn-lt"/>
        <a:ea typeface="+mn-ea"/>
        <a:cs typeface="+mn-cs"/>
      </a:defRPr>
    </a:lvl4pPr>
    <a:lvl5pPr marL="9965869" algn="l" defTabSz="4982935" rtl="0" eaLnBrk="1" latinLnBrk="0" hangingPunct="1">
      <a:defRPr sz="9809" kern="1200">
        <a:solidFill>
          <a:schemeClr val="tx1"/>
        </a:solidFill>
        <a:latin typeface="+mn-lt"/>
        <a:ea typeface="+mn-ea"/>
        <a:cs typeface="+mn-cs"/>
      </a:defRPr>
    </a:lvl5pPr>
    <a:lvl6pPr marL="12457335" algn="l" defTabSz="4982935" rtl="0" eaLnBrk="1" latinLnBrk="0" hangingPunct="1">
      <a:defRPr sz="9809" kern="1200">
        <a:solidFill>
          <a:schemeClr val="tx1"/>
        </a:solidFill>
        <a:latin typeface="+mn-lt"/>
        <a:ea typeface="+mn-ea"/>
        <a:cs typeface="+mn-cs"/>
      </a:defRPr>
    </a:lvl6pPr>
    <a:lvl7pPr marL="14948803" algn="l" defTabSz="4982935" rtl="0" eaLnBrk="1" latinLnBrk="0" hangingPunct="1">
      <a:defRPr sz="9809" kern="1200">
        <a:solidFill>
          <a:schemeClr val="tx1"/>
        </a:solidFill>
        <a:latin typeface="+mn-lt"/>
        <a:ea typeface="+mn-ea"/>
        <a:cs typeface="+mn-cs"/>
      </a:defRPr>
    </a:lvl7pPr>
    <a:lvl8pPr marL="17440271" algn="l" defTabSz="4982935" rtl="0" eaLnBrk="1" latinLnBrk="0" hangingPunct="1">
      <a:defRPr sz="9809" kern="1200">
        <a:solidFill>
          <a:schemeClr val="tx1"/>
        </a:solidFill>
        <a:latin typeface="+mn-lt"/>
        <a:ea typeface="+mn-ea"/>
        <a:cs typeface="+mn-cs"/>
      </a:defRPr>
    </a:lvl8pPr>
    <a:lvl9pPr marL="19931739" algn="l" defTabSz="4982935" rtl="0" eaLnBrk="1" latinLnBrk="0" hangingPunct="1">
      <a:defRPr sz="980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751">
          <p15:clr>
            <a:srgbClr val="A4A3A4"/>
          </p15:clr>
        </p15:guide>
        <p15:guide id="2" pos="16128">
          <p15:clr>
            <a:srgbClr val="A4A3A4"/>
          </p15:clr>
        </p15:guide>
        <p15:guide id="3" orient="horz" pos="21091">
          <p15:clr>
            <a:srgbClr val="A4A3A4"/>
          </p15:clr>
        </p15:guide>
        <p15:guide id="4" orient="horz" pos="3154">
          <p15:clr>
            <a:srgbClr val="A4A3A4"/>
          </p15:clr>
        </p15:guide>
        <p15:guide id="5" pos="7845">
          <p15:clr>
            <a:srgbClr val="A4A3A4"/>
          </p15:clr>
        </p15:guide>
        <p15:guide id="6" pos="24520">
          <p15:clr>
            <a:srgbClr val="A4A3A4"/>
          </p15:clr>
        </p15:guide>
        <p15:guide id="7" pos="49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60AF"/>
    <a:srgbClr val="011993"/>
    <a:srgbClr val="4CE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269" autoAdjust="0"/>
    <p:restoredTop sz="94675" autoAdjust="0"/>
  </p:normalViewPr>
  <p:slideViewPr>
    <p:cSldViewPr snapToGrid="0" snapToObjects="1">
      <p:cViewPr>
        <p:scale>
          <a:sx n="128" d="100"/>
          <a:sy n="128" d="100"/>
        </p:scale>
        <p:origin x="-17552" y="496"/>
      </p:cViewPr>
      <p:guideLst>
        <p:guide orient="horz" pos="10751"/>
        <p:guide pos="16128"/>
        <p:guide orient="horz" pos="21091"/>
        <p:guide orient="horz" pos="3154"/>
        <p:guide pos="7845"/>
        <p:guide pos="24520"/>
        <p:guide pos="49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400377" cy="466973"/>
          </a:xfrm>
          <a:prstGeom prst="rect">
            <a:avLst/>
          </a:prstGeom>
        </p:spPr>
        <p:txBody>
          <a:bodyPr vert="horz" lIns="137513" tIns="68756" rIns="137513" bIns="68756" rtlCol="0"/>
          <a:lstStyle>
            <a:lvl1pPr algn="l">
              <a:defRPr sz="18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8367160" y="0"/>
            <a:ext cx="6400377" cy="466973"/>
          </a:xfrm>
          <a:prstGeom prst="rect">
            <a:avLst/>
          </a:prstGeom>
        </p:spPr>
        <p:txBody>
          <a:bodyPr vert="horz" lIns="137513" tIns="68756" rIns="137513" bIns="68756" rtlCol="0"/>
          <a:lstStyle>
            <a:lvl1pPr algn="r">
              <a:defRPr sz="1800"/>
            </a:lvl1pPr>
          </a:lstStyle>
          <a:p>
            <a:fld id="{42E7B709-8D24-BA4B-9B3E-DC267DEBACBB}" type="datetimeFigureOut">
              <a:rPr lang="en-US" smtClean="0"/>
              <a:t>4/25/21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032375" y="1162050"/>
            <a:ext cx="470535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7513" tIns="68756" rIns="137513" bIns="6875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477010" y="4473895"/>
            <a:ext cx="11816080" cy="3660457"/>
          </a:xfrm>
          <a:prstGeom prst="rect">
            <a:avLst/>
          </a:prstGeom>
        </p:spPr>
        <p:txBody>
          <a:bodyPr vert="horz" lIns="137513" tIns="68756" rIns="137513" bIns="6875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430"/>
            <a:ext cx="6400377" cy="466972"/>
          </a:xfrm>
          <a:prstGeom prst="rect">
            <a:avLst/>
          </a:prstGeom>
        </p:spPr>
        <p:txBody>
          <a:bodyPr vert="horz" lIns="137513" tIns="68756" rIns="137513" bIns="68756" rtlCol="0" anchor="b"/>
          <a:lstStyle>
            <a:lvl1pPr algn="l">
              <a:defRPr sz="18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8367160" y="8829430"/>
            <a:ext cx="6400377" cy="466972"/>
          </a:xfrm>
          <a:prstGeom prst="rect">
            <a:avLst/>
          </a:prstGeom>
        </p:spPr>
        <p:txBody>
          <a:bodyPr vert="horz" lIns="137513" tIns="68756" rIns="137513" bIns="68756" rtlCol="0" anchor="b"/>
          <a:lstStyle>
            <a:lvl1pPr algn="r">
              <a:defRPr sz="1800"/>
            </a:lvl1pPr>
          </a:lstStyle>
          <a:p>
            <a:fld id="{8392D5F2-9EA3-5D4C-A926-0CF26956C2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94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982935" rtl="0" eaLnBrk="1" latinLnBrk="0" hangingPunct="1">
      <a:defRPr sz="6540" kern="1200">
        <a:solidFill>
          <a:schemeClr val="tx1"/>
        </a:solidFill>
        <a:latin typeface="+mn-lt"/>
        <a:ea typeface="+mn-ea"/>
        <a:cs typeface="+mn-cs"/>
      </a:defRPr>
    </a:lvl1pPr>
    <a:lvl2pPr marL="2491468" algn="l" defTabSz="4982935" rtl="0" eaLnBrk="1" latinLnBrk="0" hangingPunct="1">
      <a:defRPr sz="6540" kern="1200">
        <a:solidFill>
          <a:schemeClr val="tx1"/>
        </a:solidFill>
        <a:latin typeface="+mn-lt"/>
        <a:ea typeface="+mn-ea"/>
        <a:cs typeface="+mn-cs"/>
      </a:defRPr>
    </a:lvl2pPr>
    <a:lvl3pPr marL="4982935" algn="l" defTabSz="4982935" rtl="0" eaLnBrk="1" latinLnBrk="0" hangingPunct="1">
      <a:defRPr sz="6540" kern="1200">
        <a:solidFill>
          <a:schemeClr val="tx1"/>
        </a:solidFill>
        <a:latin typeface="+mn-lt"/>
        <a:ea typeface="+mn-ea"/>
        <a:cs typeface="+mn-cs"/>
      </a:defRPr>
    </a:lvl3pPr>
    <a:lvl4pPr marL="7474402" algn="l" defTabSz="4982935" rtl="0" eaLnBrk="1" latinLnBrk="0" hangingPunct="1">
      <a:defRPr sz="6540" kern="1200">
        <a:solidFill>
          <a:schemeClr val="tx1"/>
        </a:solidFill>
        <a:latin typeface="+mn-lt"/>
        <a:ea typeface="+mn-ea"/>
        <a:cs typeface="+mn-cs"/>
      </a:defRPr>
    </a:lvl4pPr>
    <a:lvl5pPr marL="9965869" algn="l" defTabSz="4982935" rtl="0" eaLnBrk="1" latinLnBrk="0" hangingPunct="1">
      <a:defRPr sz="6540" kern="1200">
        <a:solidFill>
          <a:schemeClr val="tx1"/>
        </a:solidFill>
        <a:latin typeface="+mn-lt"/>
        <a:ea typeface="+mn-ea"/>
        <a:cs typeface="+mn-cs"/>
      </a:defRPr>
    </a:lvl5pPr>
    <a:lvl6pPr marL="12457335" algn="l" defTabSz="4982935" rtl="0" eaLnBrk="1" latinLnBrk="0" hangingPunct="1">
      <a:defRPr sz="6540" kern="1200">
        <a:solidFill>
          <a:schemeClr val="tx1"/>
        </a:solidFill>
        <a:latin typeface="+mn-lt"/>
        <a:ea typeface="+mn-ea"/>
        <a:cs typeface="+mn-cs"/>
      </a:defRPr>
    </a:lvl6pPr>
    <a:lvl7pPr marL="14948803" algn="l" defTabSz="4982935" rtl="0" eaLnBrk="1" latinLnBrk="0" hangingPunct="1">
      <a:defRPr sz="6540" kern="1200">
        <a:solidFill>
          <a:schemeClr val="tx1"/>
        </a:solidFill>
        <a:latin typeface="+mn-lt"/>
        <a:ea typeface="+mn-ea"/>
        <a:cs typeface="+mn-cs"/>
      </a:defRPr>
    </a:lvl7pPr>
    <a:lvl8pPr marL="17440271" algn="l" defTabSz="4982935" rtl="0" eaLnBrk="1" latinLnBrk="0" hangingPunct="1">
      <a:defRPr sz="6540" kern="1200">
        <a:solidFill>
          <a:schemeClr val="tx1"/>
        </a:solidFill>
        <a:latin typeface="+mn-lt"/>
        <a:ea typeface="+mn-ea"/>
        <a:cs typeface="+mn-cs"/>
      </a:defRPr>
    </a:lvl8pPr>
    <a:lvl9pPr marL="19931739" algn="l" defTabSz="4982935" rtl="0" eaLnBrk="1" latinLnBrk="0" hangingPunct="1">
      <a:defRPr sz="654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65363" y="922338"/>
            <a:ext cx="6900862" cy="4600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538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40480" y="5586354"/>
            <a:ext cx="43525440" cy="11883837"/>
          </a:xfrm>
        </p:spPr>
        <p:txBody>
          <a:bodyPr anchor="b"/>
          <a:lstStyle>
            <a:lvl1pPr algn="ctr">
              <a:defRPr sz="2986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00800" y="17928477"/>
            <a:ext cx="38404800" cy="8241249"/>
          </a:xfrm>
        </p:spPr>
        <p:txBody>
          <a:bodyPr/>
          <a:lstStyle>
            <a:lvl1pPr marL="0" indent="0" algn="ctr">
              <a:buNone/>
              <a:defRPr sz="11946"/>
            </a:lvl1pPr>
            <a:lvl2pPr marL="2275622" indent="0" algn="ctr">
              <a:buNone/>
              <a:defRPr sz="9955"/>
            </a:lvl2pPr>
            <a:lvl3pPr marL="4551243" indent="0" algn="ctr">
              <a:buNone/>
              <a:defRPr sz="8959"/>
            </a:lvl3pPr>
            <a:lvl4pPr marL="6826865" indent="0" algn="ctr">
              <a:buNone/>
              <a:defRPr sz="7964"/>
            </a:lvl4pPr>
            <a:lvl5pPr marL="9102486" indent="0" algn="ctr">
              <a:buNone/>
              <a:defRPr sz="7964"/>
            </a:lvl5pPr>
            <a:lvl6pPr marL="11378108" indent="0" algn="ctr">
              <a:buNone/>
              <a:defRPr sz="7964"/>
            </a:lvl6pPr>
            <a:lvl7pPr marL="13653729" indent="0" algn="ctr">
              <a:buNone/>
              <a:defRPr sz="7964"/>
            </a:lvl7pPr>
            <a:lvl8pPr marL="15929351" indent="0" algn="ctr">
              <a:buNone/>
              <a:defRPr sz="7964"/>
            </a:lvl8pPr>
            <a:lvl9pPr marL="18204972" indent="0" algn="ctr">
              <a:buNone/>
              <a:defRPr sz="796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0DF73-F12B-3D4D-9233-B92C2991AE92}" type="datetimeFigureOut">
              <a:rPr lang="en-US" smtClean="0"/>
              <a:t>4/25/21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0993E-6F78-AC45-9DDC-BABD24706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613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0DF73-F12B-3D4D-9233-B92C2991AE92}" type="datetimeFigureOut">
              <a:rPr lang="en-US" smtClean="0"/>
              <a:t>4/25/21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0993E-6F78-AC45-9DDC-BABD24706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812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6644583" y="1817342"/>
            <a:ext cx="11041380" cy="2892734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20443" y="1817342"/>
            <a:ext cx="32484060" cy="2892734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0DF73-F12B-3D4D-9233-B92C2991AE92}" type="datetimeFigureOut">
              <a:rPr lang="en-US" smtClean="0"/>
              <a:t>4/25/21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0993E-6F78-AC45-9DDC-BABD24706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23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0DF73-F12B-3D4D-9233-B92C2991AE92}" type="datetimeFigureOut">
              <a:rPr lang="en-US" smtClean="0"/>
              <a:t>4/25/21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0993E-6F78-AC45-9DDC-BABD24706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130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3773" y="8509912"/>
            <a:ext cx="44165520" cy="14198970"/>
          </a:xfrm>
        </p:spPr>
        <p:txBody>
          <a:bodyPr anchor="b"/>
          <a:lstStyle>
            <a:lvl1pPr>
              <a:defRPr sz="2986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93773" y="22843210"/>
            <a:ext cx="44165520" cy="7466903"/>
          </a:xfrm>
        </p:spPr>
        <p:txBody>
          <a:bodyPr/>
          <a:lstStyle>
            <a:lvl1pPr marL="0" indent="0">
              <a:buNone/>
              <a:defRPr sz="11946">
                <a:solidFill>
                  <a:schemeClr val="tx1"/>
                </a:solidFill>
              </a:defRPr>
            </a:lvl1pPr>
            <a:lvl2pPr marL="2275622" indent="0">
              <a:buNone/>
              <a:defRPr sz="9955">
                <a:solidFill>
                  <a:schemeClr val="tx1">
                    <a:tint val="75000"/>
                  </a:schemeClr>
                </a:solidFill>
              </a:defRPr>
            </a:lvl2pPr>
            <a:lvl3pPr marL="4551243" indent="0">
              <a:buNone/>
              <a:defRPr sz="8959">
                <a:solidFill>
                  <a:schemeClr val="tx1">
                    <a:tint val="75000"/>
                  </a:schemeClr>
                </a:solidFill>
              </a:defRPr>
            </a:lvl3pPr>
            <a:lvl4pPr marL="6826865" indent="0">
              <a:buNone/>
              <a:defRPr sz="7964">
                <a:solidFill>
                  <a:schemeClr val="tx1">
                    <a:tint val="75000"/>
                  </a:schemeClr>
                </a:solidFill>
              </a:defRPr>
            </a:lvl4pPr>
            <a:lvl5pPr marL="9102486" indent="0">
              <a:buNone/>
              <a:defRPr sz="7964">
                <a:solidFill>
                  <a:schemeClr val="tx1">
                    <a:tint val="75000"/>
                  </a:schemeClr>
                </a:solidFill>
              </a:defRPr>
            </a:lvl5pPr>
            <a:lvl6pPr marL="11378108" indent="0">
              <a:buNone/>
              <a:defRPr sz="7964">
                <a:solidFill>
                  <a:schemeClr val="tx1">
                    <a:tint val="75000"/>
                  </a:schemeClr>
                </a:solidFill>
              </a:defRPr>
            </a:lvl6pPr>
            <a:lvl7pPr marL="13653729" indent="0">
              <a:buNone/>
              <a:defRPr sz="7964">
                <a:solidFill>
                  <a:schemeClr val="tx1">
                    <a:tint val="75000"/>
                  </a:schemeClr>
                </a:solidFill>
              </a:defRPr>
            </a:lvl7pPr>
            <a:lvl8pPr marL="15929351" indent="0">
              <a:buNone/>
              <a:defRPr sz="7964">
                <a:solidFill>
                  <a:schemeClr val="tx1">
                    <a:tint val="75000"/>
                  </a:schemeClr>
                </a:solidFill>
              </a:defRPr>
            </a:lvl8pPr>
            <a:lvl9pPr marL="18204972" indent="0">
              <a:buNone/>
              <a:defRPr sz="79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0DF73-F12B-3D4D-9233-B92C2991AE92}" type="datetimeFigureOut">
              <a:rPr lang="en-US" smtClean="0"/>
              <a:t>4/25/21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0993E-6F78-AC45-9DDC-BABD24706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520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20440" y="9086710"/>
            <a:ext cx="21762720" cy="21657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923240" y="9086710"/>
            <a:ext cx="21762720" cy="21657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0DF73-F12B-3D4D-9233-B92C2991AE92}" type="datetimeFigureOut">
              <a:rPr lang="en-US" smtClean="0"/>
              <a:t>4/25/21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0993E-6F78-AC45-9DDC-BABD24706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333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7110" y="1817350"/>
            <a:ext cx="44165520" cy="65977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7115" y="8367678"/>
            <a:ext cx="21662704" cy="4100869"/>
          </a:xfrm>
        </p:spPr>
        <p:txBody>
          <a:bodyPr anchor="b"/>
          <a:lstStyle>
            <a:lvl1pPr marL="0" indent="0">
              <a:buNone/>
              <a:defRPr sz="11946" b="1"/>
            </a:lvl1pPr>
            <a:lvl2pPr marL="2275622" indent="0">
              <a:buNone/>
              <a:defRPr sz="9955" b="1"/>
            </a:lvl2pPr>
            <a:lvl3pPr marL="4551243" indent="0">
              <a:buNone/>
              <a:defRPr sz="8959" b="1"/>
            </a:lvl3pPr>
            <a:lvl4pPr marL="6826865" indent="0">
              <a:buNone/>
              <a:defRPr sz="7964" b="1"/>
            </a:lvl4pPr>
            <a:lvl5pPr marL="9102486" indent="0">
              <a:buNone/>
              <a:defRPr sz="7964" b="1"/>
            </a:lvl5pPr>
            <a:lvl6pPr marL="11378108" indent="0">
              <a:buNone/>
              <a:defRPr sz="7964" b="1"/>
            </a:lvl6pPr>
            <a:lvl7pPr marL="13653729" indent="0">
              <a:buNone/>
              <a:defRPr sz="7964" b="1"/>
            </a:lvl7pPr>
            <a:lvl8pPr marL="15929351" indent="0">
              <a:buNone/>
              <a:defRPr sz="7964" b="1"/>
            </a:lvl8pPr>
            <a:lvl9pPr marL="18204972" indent="0">
              <a:buNone/>
              <a:defRPr sz="79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27115" y="12468547"/>
            <a:ext cx="21662704" cy="183393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5923243" y="8367678"/>
            <a:ext cx="21769390" cy="4100869"/>
          </a:xfrm>
        </p:spPr>
        <p:txBody>
          <a:bodyPr anchor="b"/>
          <a:lstStyle>
            <a:lvl1pPr marL="0" indent="0">
              <a:buNone/>
              <a:defRPr sz="11946" b="1"/>
            </a:lvl1pPr>
            <a:lvl2pPr marL="2275622" indent="0">
              <a:buNone/>
              <a:defRPr sz="9955" b="1"/>
            </a:lvl2pPr>
            <a:lvl3pPr marL="4551243" indent="0">
              <a:buNone/>
              <a:defRPr sz="8959" b="1"/>
            </a:lvl3pPr>
            <a:lvl4pPr marL="6826865" indent="0">
              <a:buNone/>
              <a:defRPr sz="7964" b="1"/>
            </a:lvl4pPr>
            <a:lvl5pPr marL="9102486" indent="0">
              <a:buNone/>
              <a:defRPr sz="7964" b="1"/>
            </a:lvl5pPr>
            <a:lvl6pPr marL="11378108" indent="0">
              <a:buNone/>
              <a:defRPr sz="7964" b="1"/>
            </a:lvl6pPr>
            <a:lvl7pPr marL="13653729" indent="0">
              <a:buNone/>
              <a:defRPr sz="7964" b="1"/>
            </a:lvl7pPr>
            <a:lvl8pPr marL="15929351" indent="0">
              <a:buNone/>
              <a:defRPr sz="7964" b="1"/>
            </a:lvl8pPr>
            <a:lvl9pPr marL="18204972" indent="0">
              <a:buNone/>
              <a:defRPr sz="79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5923243" y="12468547"/>
            <a:ext cx="21769390" cy="183393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0DF73-F12B-3D4D-9233-B92C2991AE92}" type="datetimeFigureOut">
              <a:rPr lang="en-US" smtClean="0"/>
              <a:t>4/25/21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0993E-6F78-AC45-9DDC-BABD24706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4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0DF73-F12B-3D4D-9233-B92C2991AE92}" type="datetimeFigureOut">
              <a:rPr lang="en-US" smtClean="0"/>
              <a:t>4/25/21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0993E-6F78-AC45-9DDC-BABD24706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286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0DF73-F12B-3D4D-9233-B92C2991AE92}" type="datetimeFigureOut">
              <a:rPr lang="en-US" smtClean="0"/>
              <a:t>4/25/21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0993E-6F78-AC45-9DDC-BABD24706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406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7110" y="2275628"/>
            <a:ext cx="16515397" cy="7964699"/>
          </a:xfrm>
        </p:spPr>
        <p:txBody>
          <a:bodyPr anchor="b"/>
          <a:lstStyle>
            <a:lvl1pPr>
              <a:defRPr sz="159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69390" y="4914733"/>
            <a:ext cx="25923240" cy="24257566"/>
          </a:xfrm>
        </p:spPr>
        <p:txBody>
          <a:bodyPr/>
          <a:lstStyle>
            <a:lvl1pPr>
              <a:defRPr sz="15927"/>
            </a:lvl1pPr>
            <a:lvl2pPr>
              <a:defRPr sz="13936"/>
            </a:lvl2pPr>
            <a:lvl3pPr>
              <a:defRPr sz="11946"/>
            </a:lvl3pPr>
            <a:lvl4pPr>
              <a:defRPr sz="9955"/>
            </a:lvl4pPr>
            <a:lvl5pPr>
              <a:defRPr sz="9955"/>
            </a:lvl5pPr>
            <a:lvl6pPr>
              <a:defRPr sz="9955"/>
            </a:lvl6pPr>
            <a:lvl7pPr>
              <a:defRPr sz="9955"/>
            </a:lvl7pPr>
            <a:lvl8pPr>
              <a:defRPr sz="9955"/>
            </a:lvl8pPr>
            <a:lvl9pPr>
              <a:defRPr sz="995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7110" y="10240328"/>
            <a:ext cx="16515397" cy="18971473"/>
          </a:xfrm>
        </p:spPr>
        <p:txBody>
          <a:bodyPr/>
          <a:lstStyle>
            <a:lvl1pPr marL="0" indent="0">
              <a:buNone/>
              <a:defRPr sz="7964"/>
            </a:lvl1pPr>
            <a:lvl2pPr marL="2275622" indent="0">
              <a:buNone/>
              <a:defRPr sz="6968"/>
            </a:lvl2pPr>
            <a:lvl3pPr marL="4551243" indent="0">
              <a:buNone/>
              <a:defRPr sz="5973"/>
            </a:lvl3pPr>
            <a:lvl4pPr marL="6826865" indent="0">
              <a:buNone/>
              <a:defRPr sz="4977"/>
            </a:lvl4pPr>
            <a:lvl5pPr marL="9102486" indent="0">
              <a:buNone/>
              <a:defRPr sz="4977"/>
            </a:lvl5pPr>
            <a:lvl6pPr marL="11378108" indent="0">
              <a:buNone/>
              <a:defRPr sz="4977"/>
            </a:lvl6pPr>
            <a:lvl7pPr marL="13653729" indent="0">
              <a:buNone/>
              <a:defRPr sz="4977"/>
            </a:lvl7pPr>
            <a:lvl8pPr marL="15929351" indent="0">
              <a:buNone/>
              <a:defRPr sz="4977"/>
            </a:lvl8pPr>
            <a:lvl9pPr marL="18204972" indent="0">
              <a:buNone/>
              <a:defRPr sz="497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0DF73-F12B-3D4D-9233-B92C2991AE92}" type="datetimeFigureOut">
              <a:rPr lang="en-US" smtClean="0"/>
              <a:t>4/25/21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0993E-6F78-AC45-9DDC-BABD24706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04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7110" y="2275628"/>
            <a:ext cx="16515397" cy="7964699"/>
          </a:xfrm>
        </p:spPr>
        <p:txBody>
          <a:bodyPr anchor="b"/>
          <a:lstStyle>
            <a:lvl1pPr>
              <a:defRPr sz="159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769390" y="4914733"/>
            <a:ext cx="25923240" cy="24257566"/>
          </a:xfrm>
        </p:spPr>
        <p:txBody>
          <a:bodyPr anchor="t"/>
          <a:lstStyle>
            <a:lvl1pPr marL="0" indent="0">
              <a:buNone/>
              <a:defRPr sz="15927"/>
            </a:lvl1pPr>
            <a:lvl2pPr marL="2275622" indent="0">
              <a:buNone/>
              <a:defRPr sz="13936"/>
            </a:lvl2pPr>
            <a:lvl3pPr marL="4551243" indent="0">
              <a:buNone/>
              <a:defRPr sz="11946"/>
            </a:lvl3pPr>
            <a:lvl4pPr marL="6826865" indent="0">
              <a:buNone/>
              <a:defRPr sz="9955"/>
            </a:lvl4pPr>
            <a:lvl5pPr marL="9102486" indent="0">
              <a:buNone/>
              <a:defRPr sz="9955"/>
            </a:lvl5pPr>
            <a:lvl6pPr marL="11378108" indent="0">
              <a:buNone/>
              <a:defRPr sz="9955"/>
            </a:lvl6pPr>
            <a:lvl7pPr marL="13653729" indent="0">
              <a:buNone/>
              <a:defRPr sz="9955"/>
            </a:lvl7pPr>
            <a:lvl8pPr marL="15929351" indent="0">
              <a:buNone/>
              <a:defRPr sz="9955"/>
            </a:lvl8pPr>
            <a:lvl9pPr marL="18204972" indent="0">
              <a:buNone/>
              <a:defRPr sz="9955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7110" y="10240328"/>
            <a:ext cx="16515397" cy="18971473"/>
          </a:xfrm>
        </p:spPr>
        <p:txBody>
          <a:bodyPr/>
          <a:lstStyle>
            <a:lvl1pPr marL="0" indent="0">
              <a:buNone/>
              <a:defRPr sz="7964"/>
            </a:lvl1pPr>
            <a:lvl2pPr marL="2275622" indent="0">
              <a:buNone/>
              <a:defRPr sz="6968"/>
            </a:lvl2pPr>
            <a:lvl3pPr marL="4551243" indent="0">
              <a:buNone/>
              <a:defRPr sz="5973"/>
            </a:lvl3pPr>
            <a:lvl4pPr marL="6826865" indent="0">
              <a:buNone/>
              <a:defRPr sz="4977"/>
            </a:lvl4pPr>
            <a:lvl5pPr marL="9102486" indent="0">
              <a:buNone/>
              <a:defRPr sz="4977"/>
            </a:lvl5pPr>
            <a:lvl6pPr marL="11378108" indent="0">
              <a:buNone/>
              <a:defRPr sz="4977"/>
            </a:lvl6pPr>
            <a:lvl7pPr marL="13653729" indent="0">
              <a:buNone/>
              <a:defRPr sz="4977"/>
            </a:lvl7pPr>
            <a:lvl8pPr marL="15929351" indent="0">
              <a:buNone/>
              <a:defRPr sz="4977"/>
            </a:lvl8pPr>
            <a:lvl9pPr marL="18204972" indent="0">
              <a:buNone/>
              <a:defRPr sz="497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0DF73-F12B-3D4D-9233-B92C2991AE92}" type="datetimeFigureOut">
              <a:rPr lang="en-US" smtClean="0"/>
              <a:t>4/25/21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0993E-6F78-AC45-9DDC-BABD24706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29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20440" y="1817350"/>
            <a:ext cx="44165520" cy="65977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0440" y="9086710"/>
            <a:ext cx="44165520" cy="21657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0440" y="31637563"/>
            <a:ext cx="11521440" cy="1817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0DF73-F12B-3D4D-9233-B92C2991AE92}" type="datetimeFigureOut">
              <a:rPr lang="en-US" smtClean="0"/>
              <a:t>4/25/21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962120" y="31637563"/>
            <a:ext cx="17282160" cy="1817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164520" y="31637563"/>
            <a:ext cx="11521440" cy="1817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00993E-6F78-AC45-9DDC-BABD24706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3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4551243" rtl="0" eaLnBrk="1" latinLnBrk="0" hangingPunct="1">
        <a:lnSpc>
          <a:spcPct val="90000"/>
        </a:lnSpc>
        <a:spcBef>
          <a:spcPct val="0"/>
        </a:spcBef>
        <a:buNone/>
        <a:defRPr sz="21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37811" indent="-1137811" algn="l" defTabSz="4551243" rtl="0" eaLnBrk="1" latinLnBrk="0" hangingPunct="1">
        <a:lnSpc>
          <a:spcPct val="90000"/>
        </a:lnSpc>
        <a:spcBef>
          <a:spcPts val="4977"/>
        </a:spcBef>
        <a:buFont typeface="Arial" panose="020B0604020202020204" pitchFamily="34" charset="0"/>
        <a:buChar char="•"/>
        <a:defRPr sz="13936" kern="1200">
          <a:solidFill>
            <a:schemeClr val="tx1"/>
          </a:solidFill>
          <a:latin typeface="+mn-lt"/>
          <a:ea typeface="+mn-ea"/>
          <a:cs typeface="+mn-cs"/>
        </a:defRPr>
      </a:lvl1pPr>
      <a:lvl2pPr marL="3413432" indent="-1137811" algn="l" defTabSz="4551243" rtl="0" eaLnBrk="1" latinLnBrk="0" hangingPunct="1">
        <a:lnSpc>
          <a:spcPct val="90000"/>
        </a:lnSpc>
        <a:spcBef>
          <a:spcPts val="2489"/>
        </a:spcBef>
        <a:buFont typeface="Arial" panose="020B0604020202020204" pitchFamily="34" charset="0"/>
        <a:buChar char="•"/>
        <a:defRPr sz="11946" kern="1200">
          <a:solidFill>
            <a:schemeClr val="tx1"/>
          </a:solidFill>
          <a:latin typeface="+mn-lt"/>
          <a:ea typeface="+mn-ea"/>
          <a:cs typeface="+mn-cs"/>
        </a:defRPr>
      </a:lvl2pPr>
      <a:lvl3pPr marL="5689054" indent="-1137811" algn="l" defTabSz="4551243" rtl="0" eaLnBrk="1" latinLnBrk="0" hangingPunct="1">
        <a:lnSpc>
          <a:spcPct val="90000"/>
        </a:lnSpc>
        <a:spcBef>
          <a:spcPts val="2489"/>
        </a:spcBef>
        <a:buFont typeface="Arial" panose="020B0604020202020204" pitchFamily="34" charset="0"/>
        <a:buChar char="•"/>
        <a:defRPr sz="9955" kern="1200">
          <a:solidFill>
            <a:schemeClr val="tx1"/>
          </a:solidFill>
          <a:latin typeface="+mn-lt"/>
          <a:ea typeface="+mn-ea"/>
          <a:cs typeface="+mn-cs"/>
        </a:defRPr>
      </a:lvl3pPr>
      <a:lvl4pPr marL="7964675" indent="-1137811" algn="l" defTabSz="4551243" rtl="0" eaLnBrk="1" latinLnBrk="0" hangingPunct="1">
        <a:lnSpc>
          <a:spcPct val="90000"/>
        </a:lnSpc>
        <a:spcBef>
          <a:spcPts val="2489"/>
        </a:spcBef>
        <a:buFont typeface="Arial" panose="020B0604020202020204" pitchFamily="34" charset="0"/>
        <a:buChar char="•"/>
        <a:defRPr sz="8959" kern="1200">
          <a:solidFill>
            <a:schemeClr val="tx1"/>
          </a:solidFill>
          <a:latin typeface="+mn-lt"/>
          <a:ea typeface="+mn-ea"/>
          <a:cs typeface="+mn-cs"/>
        </a:defRPr>
      </a:lvl4pPr>
      <a:lvl5pPr marL="10240297" indent="-1137811" algn="l" defTabSz="4551243" rtl="0" eaLnBrk="1" latinLnBrk="0" hangingPunct="1">
        <a:lnSpc>
          <a:spcPct val="90000"/>
        </a:lnSpc>
        <a:spcBef>
          <a:spcPts val="2489"/>
        </a:spcBef>
        <a:buFont typeface="Arial" panose="020B0604020202020204" pitchFamily="34" charset="0"/>
        <a:buChar char="•"/>
        <a:defRPr sz="8959" kern="1200">
          <a:solidFill>
            <a:schemeClr val="tx1"/>
          </a:solidFill>
          <a:latin typeface="+mn-lt"/>
          <a:ea typeface="+mn-ea"/>
          <a:cs typeface="+mn-cs"/>
        </a:defRPr>
      </a:lvl5pPr>
      <a:lvl6pPr marL="12515919" indent="-1137811" algn="l" defTabSz="4551243" rtl="0" eaLnBrk="1" latinLnBrk="0" hangingPunct="1">
        <a:lnSpc>
          <a:spcPct val="90000"/>
        </a:lnSpc>
        <a:spcBef>
          <a:spcPts val="2489"/>
        </a:spcBef>
        <a:buFont typeface="Arial" panose="020B0604020202020204" pitchFamily="34" charset="0"/>
        <a:buChar char="•"/>
        <a:defRPr sz="8959" kern="1200">
          <a:solidFill>
            <a:schemeClr val="tx1"/>
          </a:solidFill>
          <a:latin typeface="+mn-lt"/>
          <a:ea typeface="+mn-ea"/>
          <a:cs typeface="+mn-cs"/>
        </a:defRPr>
      </a:lvl6pPr>
      <a:lvl7pPr marL="14791540" indent="-1137811" algn="l" defTabSz="4551243" rtl="0" eaLnBrk="1" latinLnBrk="0" hangingPunct="1">
        <a:lnSpc>
          <a:spcPct val="90000"/>
        </a:lnSpc>
        <a:spcBef>
          <a:spcPts val="2489"/>
        </a:spcBef>
        <a:buFont typeface="Arial" panose="020B0604020202020204" pitchFamily="34" charset="0"/>
        <a:buChar char="•"/>
        <a:defRPr sz="8959" kern="1200">
          <a:solidFill>
            <a:schemeClr val="tx1"/>
          </a:solidFill>
          <a:latin typeface="+mn-lt"/>
          <a:ea typeface="+mn-ea"/>
          <a:cs typeface="+mn-cs"/>
        </a:defRPr>
      </a:lvl7pPr>
      <a:lvl8pPr marL="17067162" indent="-1137811" algn="l" defTabSz="4551243" rtl="0" eaLnBrk="1" latinLnBrk="0" hangingPunct="1">
        <a:lnSpc>
          <a:spcPct val="90000"/>
        </a:lnSpc>
        <a:spcBef>
          <a:spcPts val="2489"/>
        </a:spcBef>
        <a:buFont typeface="Arial" panose="020B0604020202020204" pitchFamily="34" charset="0"/>
        <a:buChar char="•"/>
        <a:defRPr sz="8959" kern="1200">
          <a:solidFill>
            <a:schemeClr val="tx1"/>
          </a:solidFill>
          <a:latin typeface="+mn-lt"/>
          <a:ea typeface="+mn-ea"/>
          <a:cs typeface="+mn-cs"/>
        </a:defRPr>
      </a:lvl8pPr>
      <a:lvl9pPr marL="19342783" indent="-1137811" algn="l" defTabSz="4551243" rtl="0" eaLnBrk="1" latinLnBrk="0" hangingPunct="1">
        <a:lnSpc>
          <a:spcPct val="90000"/>
        </a:lnSpc>
        <a:spcBef>
          <a:spcPts val="2489"/>
        </a:spcBef>
        <a:buFont typeface="Arial" panose="020B0604020202020204" pitchFamily="34" charset="0"/>
        <a:buChar char="•"/>
        <a:defRPr sz="895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51243" rtl="0" eaLnBrk="1" latinLnBrk="0" hangingPunct="1">
        <a:defRPr sz="8959" kern="1200">
          <a:solidFill>
            <a:schemeClr val="tx1"/>
          </a:solidFill>
          <a:latin typeface="+mn-lt"/>
          <a:ea typeface="+mn-ea"/>
          <a:cs typeface="+mn-cs"/>
        </a:defRPr>
      </a:lvl1pPr>
      <a:lvl2pPr marL="2275622" algn="l" defTabSz="4551243" rtl="0" eaLnBrk="1" latinLnBrk="0" hangingPunct="1">
        <a:defRPr sz="8959" kern="1200">
          <a:solidFill>
            <a:schemeClr val="tx1"/>
          </a:solidFill>
          <a:latin typeface="+mn-lt"/>
          <a:ea typeface="+mn-ea"/>
          <a:cs typeface="+mn-cs"/>
        </a:defRPr>
      </a:lvl2pPr>
      <a:lvl3pPr marL="4551243" algn="l" defTabSz="4551243" rtl="0" eaLnBrk="1" latinLnBrk="0" hangingPunct="1">
        <a:defRPr sz="8959" kern="1200">
          <a:solidFill>
            <a:schemeClr val="tx1"/>
          </a:solidFill>
          <a:latin typeface="+mn-lt"/>
          <a:ea typeface="+mn-ea"/>
          <a:cs typeface="+mn-cs"/>
        </a:defRPr>
      </a:lvl3pPr>
      <a:lvl4pPr marL="6826865" algn="l" defTabSz="4551243" rtl="0" eaLnBrk="1" latinLnBrk="0" hangingPunct="1">
        <a:defRPr sz="8959" kern="1200">
          <a:solidFill>
            <a:schemeClr val="tx1"/>
          </a:solidFill>
          <a:latin typeface="+mn-lt"/>
          <a:ea typeface="+mn-ea"/>
          <a:cs typeface="+mn-cs"/>
        </a:defRPr>
      </a:lvl4pPr>
      <a:lvl5pPr marL="9102486" algn="l" defTabSz="4551243" rtl="0" eaLnBrk="1" latinLnBrk="0" hangingPunct="1">
        <a:defRPr sz="8959" kern="1200">
          <a:solidFill>
            <a:schemeClr val="tx1"/>
          </a:solidFill>
          <a:latin typeface="+mn-lt"/>
          <a:ea typeface="+mn-ea"/>
          <a:cs typeface="+mn-cs"/>
        </a:defRPr>
      </a:lvl5pPr>
      <a:lvl6pPr marL="11378108" algn="l" defTabSz="4551243" rtl="0" eaLnBrk="1" latinLnBrk="0" hangingPunct="1">
        <a:defRPr sz="8959" kern="1200">
          <a:solidFill>
            <a:schemeClr val="tx1"/>
          </a:solidFill>
          <a:latin typeface="+mn-lt"/>
          <a:ea typeface="+mn-ea"/>
          <a:cs typeface="+mn-cs"/>
        </a:defRPr>
      </a:lvl6pPr>
      <a:lvl7pPr marL="13653729" algn="l" defTabSz="4551243" rtl="0" eaLnBrk="1" latinLnBrk="0" hangingPunct="1">
        <a:defRPr sz="8959" kern="1200">
          <a:solidFill>
            <a:schemeClr val="tx1"/>
          </a:solidFill>
          <a:latin typeface="+mn-lt"/>
          <a:ea typeface="+mn-ea"/>
          <a:cs typeface="+mn-cs"/>
        </a:defRPr>
      </a:lvl7pPr>
      <a:lvl8pPr marL="15929351" algn="l" defTabSz="4551243" rtl="0" eaLnBrk="1" latinLnBrk="0" hangingPunct="1">
        <a:defRPr sz="8959" kern="1200">
          <a:solidFill>
            <a:schemeClr val="tx1"/>
          </a:solidFill>
          <a:latin typeface="+mn-lt"/>
          <a:ea typeface="+mn-ea"/>
          <a:cs typeface="+mn-cs"/>
        </a:defRPr>
      </a:lvl8pPr>
      <a:lvl9pPr marL="18204972" algn="l" defTabSz="4551243" rtl="0" eaLnBrk="1" latinLnBrk="0" hangingPunct="1">
        <a:defRPr sz="895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emf"/><Relationship Id="rId3" Type="http://schemas.openxmlformats.org/officeDocument/2006/relationships/image" Target="../media/image1.png"/><Relationship Id="rId21" Type="http://schemas.openxmlformats.org/officeDocument/2006/relationships/image" Target="../media/image19.emf"/><Relationship Id="rId7" Type="http://schemas.openxmlformats.org/officeDocument/2006/relationships/image" Target="../media/image5.jpeg"/><Relationship Id="rId12" Type="http://schemas.openxmlformats.org/officeDocument/2006/relationships/image" Target="../media/image10.jpg"/><Relationship Id="rId17" Type="http://schemas.openxmlformats.org/officeDocument/2006/relationships/image" Target="../media/image15.em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emf"/><Relationship Id="rId20" Type="http://schemas.openxmlformats.org/officeDocument/2006/relationships/image" Target="../media/image18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emf"/><Relationship Id="rId10" Type="http://schemas.openxmlformats.org/officeDocument/2006/relationships/image" Target="../media/image8.png"/><Relationship Id="rId19" Type="http://schemas.openxmlformats.org/officeDocument/2006/relationships/image" Target="../media/image17.emf"/><Relationship Id="rId4" Type="http://schemas.openxmlformats.org/officeDocument/2006/relationships/image" Target="../media/image2.jpe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roup 188">
            <a:extLst>
              <a:ext uri="{FF2B5EF4-FFF2-40B4-BE49-F238E27FC236}">
                <a16:creationId xmlns:a16="http://schemas.microsoft.com/office/drawing/2014/main" id="{5FDFE2C8-43FE-5344-BD56-4833116C52CA}"/>
              </a:ext>
            </a:extLst>
          </p:cNvPr>
          <p:cNvGrpSpPr>
            <a:grpSpLocks noChangeAspect="1"/>
          </p:cNvGrpSpPr>
          <p:nvPr/>
        </p:nvGrpSpPr>
        <p:grpSpPr>
          <a:xfrm>
            <a:off x="13684201" y="5532964"/>
            <a:ext cx="11433490" cy="6381133"/>
            <a:chOff x="484095" y="29004258"/>
            <a:chExt cx="13643793" cy="7614726"/>
          </a:xfrm>
        </p:grpSpPr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1FD1B5E8-6EE0-954B-97C3-27AF260B7A55}"/>
                </a:ext>
              </a:extLst>
            </p:cNvPr>
            <p:cNvGrpSpPr/>
            <p:nvPr/>
          </p:nvGrpSpPr>
          <p:grpSpPr>
            <a:xfrm>
              <a:off x="484095" y="29004258"/>
              <a:ext cx="13643793" cy="7614726"/>
              <a:chOff x="484095" y="29004258"/>
              <a:chExt cx="13643793" cy="7614726"/>
            </a:xfrm>
          </p:grpSpPr>
          <p:pic>
            <p:nvPicPr>
              <p:cNvPr id="194" name="Picture 193">
                <a:extLst>
                  <a:ext uri="{FF2B5EF4-FFF2-40B4-BE49-F238E27FC236}">
                    <a16:creationId xmlns:a16="http://schemas.microsoft.com/office/drawing/2014/main" id="{687F1B82-6554-A249-B065-D9BD70302F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39"/>
              <a:stretch/>
            </p:blipFill>
            <p:spPr>
              <a:xfrm>
                <a:off x="1653992" y="29057098"/>
                <a:ext cx="4581884" cy="3889585"/>
              </a:xfrm>
              <a:prstGeom prst="rect">
                <a:avLst/>
              </a:prstGeom>
            </p:spPr>
          </p:pic>
          <p:sp>
            <p:nvSpPr>
              <p:cNvPr id="195" name="Arrow: Right 196">
                <a:extLst>
                  <a:ext uri="{FF2B5EF4-FFF2-40B4-BE49-F238E27FC236}">
                    <a16:creationId xmlns:a16="http://schemas.microsoft.com/office/drawing/2014/main" id="{CEE3E0E4-F332-9343-A7C2-B772BEDA2A3A}"/>
                  </a:ext>
                </a:extLst>
              </p:cNvPr>
              <p:cNvSpPr/>
              <p:nvPr/>
            </p:nvSpPr>
            <p:spPr>
              <a:xfrm>
                <a:off x="8782677" y="31658309"/>
                <a:ext cx="2191620" cy="1701011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pic>
            <p:nvPicPr>
              <p:cNvPr id="197" name="Picture 196">
                <a:extLst>
                  <a:ext uri="{FF2B5EF4-FFF2-40B4-BE49-F238E27FC236}">
                    <a16:creationId xmlns:a16="http://schemas.microsoft.com/office/drawing/2014/main" id="{CF6ACD82-9072-A34D-AE6B-2D0A2F12F0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745"/>
              <a:stretch/>
            </p:blipFill>
            <p:spPr>
              <a:xfrm>
                <a:off x="484095" y="31475207"/>
                <a:ext cx="3644753" cy="3889585"/>
              </a:xfrm>
              <a:prstGeom prst="rect">
                <a:avLst/>
              </a:prstGeom>
            </p:spPr>
          </p:pic>
          <p:grpSp>
            <p:nvGrpSpPr>
              <p:cNvPr id="198" name="Group 197">
                <a:extLst>
                  <a:ext uri="{FF2B5EF4-FFF2-40B4-BE49-F238E27FC236}">
                    <a16:creationId xmlns:a16="http://schemas.microsoft.com/office/drawing/2014/main" id="{D0FD503C-AFC7-404C-A63D-87A0DE1D65E7}"/>
                  </a:ext>
                </a:extLst>
              </p:cNvPr>
              <p:cNvGrpSpPr/>
              <p:nvPr/>
            </p:nvGrpSpPr>
            <p:grpSpPr>
              <a:xfrm>
                <a:off x="5422979" y="31503853"/>
                <a:ext cx="2558828" cy="4335243"/>
                <a:chOff x="9194728" y="26802188"/>
                <a:chExt cx="2558828" cy="4335243"/>
              </a:xfrm>
            </p:grpSpPr>
            <p:pic>
              <p:nvPicPr>
                <p:cNvPr id="284" name="Picture 2" descr="Image result for iThera MSOT">
                  <a:extLst>
                    <a:ext uri="{FF2B5EF4-FFF2-40B4-BE49-F238E27FC236}">
                      <a16:creationId xmlns:a16="http://schemas.microsoft.com/office/drawing/2014/main" id="{9C186278-3B9C-B544-A087-4663C8C1136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51" t="1129" r="806" b="229"/>
                <a:stretch/>
              </p:blipFill>
              <p:spPr bwMode="auto">
                <a:xfrm>
                  <a:off x="9194728" y="26802188"/>
                  <a:ext cx="2406916" cy="371156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86" name="TextBox 285">
                  <a:extLst>
                    <a:ext uri="{FF2B5EF4-FFF2-40B4-BE49-F238E27FC236}">
                      <a16:creationId xmlns:a16="http://schemas.microsoft.com/office/drawing/2014/main" id="{2A6235EC-884B-0D4F-B2EB-1B512D9D4BFA}"/>
                    </a:ext>
                  </a:extLst>
                </p:cNvPr>
                <p:cNvSpPr txBox="1"/>
                <p:nvPr/>
              </p:nvSpPr>
              <p:spPr>
                <a:xfrm>
                  <a:off x="9299005" y="30614211"/>
                  <a:ext cx="2454551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/>
                  <a:r>
                    <a:rPr lang="en-CA" sz="1400" dirty="0"/>
                    <a:t>MSOT </a:t>
                  </a:r>
                  <a:r>
                    <a:rPr lang="en-CA" sz="1400" dirty="0" err="1"/>
                    <a:t>inVision</a:t>
                  </a:r>
                  <a:r>
                    <a:rPr lang="en-CA" sz="1400" dirty="0"/>
                    <a:t> 128, </a:t>
                  </a:r>
                  <a:r>
                    <a:rPr lang="en-CA" sz="1400" dirty="0" err="1"/>
                    <a:t>iThera</a:t>
                  </a:r>
                  <a:r>
                    <a:rPr lang="en-CA" sz="1400" dirty="0"/>
                    <a:t> Medical, Munich, Germany</a:t>
                  </a:r>
                  <a:endParaRPr lang="en-CA" dirty="0"/>
                </a:p>
              </p:txBody>
            </p:sp>
          </p:grpSp>
          <p:sp>
            <p:nvSpPr>
              <p:cNvPr id="199" name="Arrow: Right 66">
                <a:extLst>
                  <a:ext uri="{FF2B5EF4-FFF2-40B4-BE49-F238E27FC236}">
                    <a16:creationId xmlns:a16="http://schemas.microsoft.com/office/drawing/2014/main" id="{CF9C6671-D024-EE44-B4E2-3DE76955929B}"/>
                  </a:ext>
                </a:extLst>
              </p:cNvPr>
              <p:cNvSpPr/>
              <p:nvPr/>
            </p:nvSpPr>
            <p:spPr>
              <a:xfrm rot="18971406">
                <a:off x="2041401" y="31420211"/>
                <a:ext cx="962018" cy="1096630"/>
              </a:xfrm>
              <a:prstGeom prst="rightArrow">
                <a:avLst>
                  <a:gd name="adj1" fmla="val 47998"/>
                  <a:gd name="adj2" fmla="val 50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00" name="Arrow: Right 196">
                <a:extLst>
                  <a:ext uri="{FF2B5EF4-FFF2-40B4-BE49-F238E27FC236}">
                    <a16:creationId xmlns:a16="http://schemas.microsoft.com/office/drawing/2014/main" id="{72346D90-C28C-DA47-BCDD-53CD14B2ABE7}"/>
                  </a:ext>
                </a:extLst>
              </p:cNvPr>
              <p:cNvSpPr/>
              <p:nvPr/>
            </p:nvSpPr>
            <p:spPr>
              <a:xfrm rot="2070979">
                <a:off x="4850604" y="31533102"/>
                <a:ext cx="962018" cy="109663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03" name="Arrow: Right 197">
                <a:extLst>
                  <a:ext uri="{FF2B5EF4-FFF2-40B4-BE49-F238E27FC236}">
                    <a16:creationId xmlns:a16="http://schemas.microsoft.com/office/drawing/2014/main" id="{4DCBD7B7-9110-2244-A20F-40A033E4F179}"/>
                  </a:ext>
                </a:extLst>
              </p:cNvPr>
              <p:cNvSpPr/>
              <p:nvPr/>
            </p:nvSpPr>
            <p:spPr>
              <a:xfrm>
                <a:off x="3184766" y="32910216"/>
                <a:ext cx="1974417" cy="109663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04" name="TextBox 203">
                <a:extLst>
                  <a:ext uri="{FF2B5EF4-FFF2-40B4-BE49-F238E27FC236}">
                    <a16:creationId xmlns:a16="http://schemas.microsoft.com/office/drawing/2014/main" id="{8C487671-07E5-B447-9845-0796C2DF865A}"/>
                  </a:ext>
                </a:extLst>
              </p:cNvPr>
              <p:cNvSpPr txBox="1"/>
              <p:nvPr/>
            </p:nvSpPr>
            <p:spPr>
              <a:xfrm>
                <a:off x="3139547" y="33273301"/>
                <a:ext cx="2015984" cy="404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1600" dirty="0"/>
                  <a:t>Pre-injection PAI</a:t>
                </a:r>
              </a:p>
            </p:txBody>
          </p:sp>
          <p:sp>
            <p:nvSpPr>
              <p:cNvPr id="207" name="TextBox 206">
                <a:extLst>
                  <a:ext uri="{FF2B5EF4-FFF2-40B4-BE49-F238E27FC236}">
                    <a16:creationId xmlns:a16="http://schemas.microsoft.com/office/drawing/2014/main" id="{C7CEF831-E82C-5D4A-96BA-B666AD0F2FC3}"/>
                  </a:ext>
                </a:extLst>
              </p:cNvPr>
              <p:cNvSpPr txBox="1"/>
              <p:nvPr/>
            </p:nvSpPr>
            <p:spPr>
              <a:xfrm>
                <a:off x="2939551" y="29004258"/>
                <a:ext cx="2278452" cy="4407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1800" dirty="0"/>
                  <a:t>Right Eye Injection</a:t>
                </a:r>
              </a:p>
            </p:txBody>
          </p:sp>
          <p:sp>
            <p:nvSpPr>
              <p:cNvPr id="208" name="TextBox 207">
                <a:extLst>
                  <a:ext uri="{FF2B5EF4-FFF2-40B4-BE49-F238E27FC236}">
                    <a16:creationId xmlns:a16="http://schemas.microsoft.com/office/drawing/2014/main" id="{9EBD4098-F46E-564A-92EC-8176760447ED}"/>
                  </a:ext>
                </a:extLst>
              </p:cNvPr>
              <p:cNvSpPr txBox="1"/>
              <p:nvPr/>
            </p:nvSpPr>
            <p:spPr>
              <a:xfrm>
                <a:off x="5534351" y="30798933"/>
                <a:ext cx="315608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1600" dirty="0"/>
                  <a:t>20 min, 2hrs and 4hrs post injection </a:t>
                </a:r>
              </a:p>
            </p:txBody>
          </p:sp>
          <p:pic>
            <p:nvPicPr>
              <p:cNvPr id="212" name="Picture 211">
                <a:extLst>
                  <a:ext uri="{FF2B5EF4-FFF2-40B4-BE49-F238E27FC236}">
                    <a16:creationId xmlns:a16="http://schemas.microsoft.com/office/drawing/2014/main" id="{A344F1B4-E258-DE44-BEA1-28CABE0879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7503" y="32313978"/>
                <a:ext cx="2343971" cy="1805299"/>
              </a:xfrm>
              <a:prstGeom prst="rect">
                <a:avLst/>
              </a:prstGeom>
            </p:spPr>
          </p:pic>
          <p:sp>
            <p:nvSpPr>
              <p:cNvPr id="214" name="TextBox 213">
                <a:extLst>
                  <a:ext uri="{FF2B5EF4-FFF2-40B4-BE49-F238E27FC236}">
                    <a16:creationId xmlns:a16="http://schemas.microsoft.com/office/drawing/2014/main" id="{6DD6F784-68D0-6547-9694-1A9A08533769}"/>
                  </a:ext>
                </a:extLst>
              </p:cNvPr>
              <p:cNvSpPr txBox="1"/>
              <p:nvPr/>
            </p:nvSpPr>
            <p:spPr>
              <a:xfrm>
                <a:off x="629833" y="34263987"/>
                <a:ext cx="3702510" cy="4774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CD-1 Albino mice (n=9)</a:t>
                </a:r>
                <a:endParaRPr lang="en-CA" sz="2000" dirty="0"/>
              </a:p>
            </p:txBody>
          </p:sp>
          <p:sp>
            <p:nvSpPr>
              <p:cNvPr id="216" name="TextBox 215">
                <a:extLst>
                  <a:ext uri="{FF2B5EF4-FFF2-40B4-BE49-F238E27FC236}">
                    <a16:creationId xmlns:a16="http://schemas.microsoft.com/office/drawing/2014/main" id="{91D4C877-DB39-4948-B42E-2C0F7B8FD783}"/>
                  </a:ext>
                </a:extLst>
              </p:cNvPr>
              <p:cNvSpPr txBox="1"/>
              <p:nvPr/>
            </p:nvSpPr>
            <p:spPr>
              <a:xfrm>
                <a:off x="2313484" y="29419370"/>
                <a:ext cx="3660008" cy="734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1800" dirty="0">
                    <a:cs typeface="Times New Roman" panose="02020603050405020304" pitchFamily="18" charset="0"/>
                  </a:rPr>
                  <a:t>1µL of 1mM QC-1/BSA tracer</a:t>
                </a:r>
              </a:p>
              <a:p>
                <a:endParaRPr lang="en-CA" sz="1600" dirty="0"/>
              </a:p>
            </p:txBody>
          </p:sp>
          <p:sp>
            <p:nvSpPr>
              <p:cNvPr id="218" name="TextBox 217">
                <a:extLst>
                  <a:ext uri="{FF2B5EF4-FFF2-40B4-BE49-F238E27FC236}">
                    <a16:creationId xmlns:a16="http://schemas.microsoft.com/office/drawing/2014/main" id="{CACC9674-094E-464D-9E4E-144D81052084}"/>
                  </a:ext>
                </a:extLst>
              </p:cNvPr>
              <p:cNvSpPr txBox="1"/>
              <p:nvPr/>
            </p:nvSpPr>
            <p:spPr>
              <a:xfrm>
                <a:off x="5830575" y="30418722"/>
                <a:ext cx="2486108" cy="404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1600" dirty="0"/>
                  <a:t>Photoacoustic Imaging</a:t>
                </a:r>
              </a:p>
            </p:txBody>
          </p:sp>
          <p:pic>
            <p:nvPicPr>
              <p:cNvPr id="219" name="Picture 218">
                <a:extLst>
                  <a:ext uri="{FF2B5EF4-FFF2-40B4-BE49-F238E27FC236}">
                    <a16:creationId xmlns:a16="http://schemas.microsoft.com/office/drawing/2014/main" id="{89C0BBC0-5CA7-0547-8773-8FAF7ED694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27918" y="30030655"/>
                <a:ext cx="2343971" cy="1805299"/>
              </a:xfrm>
              <a:prstGeom prst="rect">
                <a:avLst/>
              </a:prstGeom>
            </p:spPr>
          </p:pic>
          <p:grpSp>
            <p:nvGrpSpPr>
              <p:cNvPr id="220" name="Group 219">
                <a:extLst>
                  <a:ext uri="{FF2B5EF4-FFF2-40B4-BE49-F238E27FC236}">
                    <a16:creationId xmlns:a16="http://schemas.microsoft.com/office/drawing/2014/main" id="{C457F09B-212D-824E-A79D-BE95B3C37737}"/>
                  </a:ext>
                </a:extLst>
              </p:cNvPr>
              <p:cNvGrpSpPr/>
              <p:nvPr/>
            </p:nvGrpSpPr>
            <p:grpSpPr>
              <a:xfrm>
                <a:off x="4626896" y="29675160"/>
                <a:ext cx="1361777" cy="1312198"/>
                <a:chOff x="6985267" y="24567919"/>
                <a:chExt cx="1361777" cy="1312198"/>
              </a:xfrm>
            </p:grpSpPr>
            <p:sp>
              <p:nvSpPr>
                <p:cNvPr id="277" name="Rectangle: Rounded Corners 43">
                  <a:extLst>
                    <a:ext uri="{FF2B5EF4-FFF2-40B4-BE49-F238E27FC236}">
                      <a16:creationId xmlns:a16="http://schemas.microsoft.com/office/drawing/2014/main" id="{35DE7FBE-8C98-AB49-A7C4-0B352BA95A1C}"/>
                    </a:ext>
                  </a:extLst>
                </p:cNvPr>
                <p:cNvSpPr/>
                <p:nvPr/>
              </p:nvSpPr>
              <p:spPr>
                <a:xfrm rot="18905992">
                  <a:off x="7343164" y="25174979"/>
                  <a:ext cx="563061" cy="179400"/>
                </a:xfrm>
                <a:prstGeom prst="roundRect">
                  <a:avLst>
                    <a:gd name="adj" fmla="val 14174"/>
                  </a:avLst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pic>
              <p:nvPicPr>
                <p:cNvPr id="282" name="Picture 2" descr="https://d30y9cdsu7xlg0.cloudfront.net/png/4078-200.png">
                  <a:extLst>
                    <a:ext uri="{FF2B5EF4-FFF2-40B4-BE49-F238E27FC236}">
                      <a16:creationId xmlns:a16="http://schemas.microsoft.com/office/drawing/2014/main" id="{4BF491A6-CE37-5448-8953-4D1EEDC4833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-498" r="1098"/>
                <a:stretch/>
              </p:blipFill>
              <p:spPr bwMode="auto">
                <a:xfrm>
                  <a:off x="6985267" y="24567919"/>
                  <a:ext cx="1361777" cy="131219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22" name="TextBox 221">
                <a:extLst>
                  <a:ext uri="{FF2B5EF4-FFF2-40B4-BE49-F238E27FC236}">
                    <a16:creationId xmlns:a16="http://schemas.microsoft.com/office/drawing/2014/main" id="{67424C12-9BFA-2E47-9E4E-62C8AAA679ED}"/>
                  </a:ext>
                </a:extLst>
              </p:cNvPr>
              <p:cNvSpPr txBox="1"/>
              <p:nvPr/>
            </p:nvSpPr>
            <p:spPr>
              <a:xfrm>
                <a:off x="7679338" y="31572305"/>
                <a:ext cx="1201322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/>
                  <a:t>WLs (nm)</a:t>
                </a:r>
                <a:endParaRPr lang="en-CA" sz="1600" b="1" dirty="0"/>
              </a:p>
              <a:p>
                <a:pPr algn="ctr"/>
                <a:r>
                  <a:rPr lang="en-CA" sz="1600" dirty="0"/>
                  <a:t>680 </a:t>
                </a:r>
              </a:p>
              <a:p>
                <a:pPr algn="ctr"/>
                <a:r>
                  <a:rPr lang="en-CA" sz="1600" dirty="0"/>
                  <a:t>695 </a:t>
                </a:r>
              </a:p>
              <a:p>
                <a:pPr algn="ctr"/>
                <a:r>
                  <a:rPr lang="en-CA" sz="1600" dirty="0"/>
                  <a:t>735 </a:t>
                </a:r>
              </a:p>
              <a:p>
                <a:pPr algn="ctr"/>
                <a:r>
                  <a:rPr lang="en-CA" sz="1600" dirty="0"/>
                  <a:t>755 </a:t>
                </a:r>
              </a:p>
              <a:p>
                <a:pPr algn="ctr"/>
                <a:r>
                  <a:rPr lang="en-CA" sz="1600" dirty="0"/>
                  <a:t>775</a:t>
                </a:r>
              </a:p>
              <a:p>
                <a:pPr algn="ctr"/>
                <a:r>
                  <a:rPr lang="en-CA" sz="1600" dirty="0"/>
                  <a:t> 795</a:t>
                </a:r>
              </a:p>
              <a:p>
                <a:pPr algn="ctr"/>
                <a:r>
                  <a:rPr lang="en-CA" sz="1600" dirty="0"/>
                  <a:t> 825</a:t>
                </a:r>
              </a:p>
              <a:p>
                <a:pPr algn="ctr"/>
                <a:r>
                  <a:rPr lang="en-CA" sz="1600" dirty="0"/>
                  <a:t> 885</a:t>
                </a:r>
              </a:p>
              <a:p>
                <a:pPr algn="ctr"/>
                <a:r>
                  <a:rPr lang="en-CA" sz="1600" dirty="0"/>
                  <a:t> 925 </a:t>
                </a:r>
              </a:p>
              <a:p>
                <a:pPr algn="ctr"/>
                <a:r>
                  <a:rPr lang="en-CA" sz="1600" dirty="0"/>
                  <a:t>955 </a:t>
                </a:r>
              </a:p>
              <a:p>
                <a:pPr algn="ctr"/>
                <a:r>
                  <a:rPr lang="en-CA" sz="1600" dirty="0"/>
                  <a:t> 980 </a:t>
                </a:r>
              </a:p>
            </p:txBody>
          </p:sp>
          <p:sp>
            <p:nvSpPr>
              <p:cNvPr id="223" name="TextBox 222">
                <a:extLst>
                  <a:ext uri="{FF2B5EF4-FFF2-40B4-BE49-F238E27FC236}">
                    <a16:creationId xmlns:a16="http://schemas.microsoft.com/office/drawing/2014/main" id="{A107A718-EEDD-8F40-9218-BEAEB23A459F}"/>
                  </a:ext>
                </a:extLst>
              </p:cNvPr>
              <p:cNvSpPr txBox="1"/>
              <p:nvPr/>
            </p:nvSpPr>
            <p:spPr>
              <a:xfrm>
                <a:off x="8981187" y="29963579"/>
                <a:ext cx="5011275" cy="445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err="1"/>
                  <a:t>ViewMSOT</a:t>
                </a:r>
                <a:r>
                  <a:rPr lang="en-US" sz="2000" dirty="0"/>
                  <a:t> Software (</a:t>
                </a:r>
                <a:r>
                  <a:rPr lang="en-US" sz="2000" dirty="0" err="1"/>
                  <a:t>iThera</a:t>
                </a:r>
                <a:r>
                  <a:rPr lang="en-US" sz="2000" dirty="0"/>
                  <a:t> Medical)</a:t>
                </a:r>
                <a:endParaRPr lang="en-CA" sz="2000" dirty="0"/>
              </a:p>
            </p:txBody>
          </p:sp>
          <p:sp>
            <p:nvSpPr>
              <p:cNvPr id="224" name="Rounded Rectangle 223">
                <a:extLst>
                  <a:ext uri="{FF2B5EF4-FFF2-40B4-BE49-F238E27FC236}">
                    <a16:creationId xmlns:a16="http://schemas.microsoft.com/office/drawing/2014/main" id="{96E9E1B7-E8AF-D34D-A64F-8B414266A0D3}"/>
                  </a:ext>
                </a:extLst>
              </p:cNvPr>
              <p:cNvSpPr/>
              <p:nvPr/>
            </p:nvSpPr>
            <p:spPr>
              <a:xfrm>
                <a:off x="8754490" y="30396474"/>
                <a:ext cx="5373398" cy="3869918"/>
              </a:xfrm>
              <a:prstGeom prst="roundRect">
                <a:avLst>
                  <a:gd name="adj" fmla="val 3781"/>
                </a:avLst>
              </a:prstGeom>
              <a:noFill/>
              <a:ln w="38100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38" name="TextBox 237">
                <a:extLst>
                  <a:ext uri="{FF2B5EF4-FFF2-40B4-BE49-F238E27FC236}">
                    <a16:creationId xmlns:a16="http://schemas.microsoft.com/office/drawing/2014/main" id="{C9ADF3B0-809A-024B-AF26-B2D6E87A2484}"/>
                  </a:ext>
                </a:extLst>
              </p:cNvPr>
              <p:cNvSpPr txBox="1"/>
              <p:nvPr/>
            </p:nvSpPr>
            <p:spPr>
              <a:xfrm>
                <a:off x="8392754" y="32141740"/>
                <a:ext cx="2846580" cy="7204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1600" dirty="0"/>
                  <a:t>Reconstruct Images: </a:t>
                </a:r>
                <a:r>
                  <a:rPr lang="en-CA" sz="1600" dirty="0" err="1"/>
                  <a:t>Backprojection</a:t>
                </a:r>
                <a:endParaRPr lang="en-CA" sz="1600" dirty="0"/>
              </a:p>
            </p:txBody>
          </p:sp>
          <p:sp>
            <p:nvSpPr>
              <p:cNvPr id="241" name="Arrow: Right 196">
                <a:extLst>
                  <a:ext uri="{FF2B5EF4-FFF2-40B4-BE49-F238E27FC236}">
                    <a16:creationId xmlns:a16="http://schemas.microsoft.com/office/drawing/2014/main" id="{CDD79AF8-0F90-0D42-8539-701D998AA96C}"/>
                  </a:ext>
                </a:extLst>
              </p:cNvPr>
              <p:cNvSpPr/>
              <p:nvPr/>
            </p:nvSpPr>
            <p:spPr>
              <a:xfrm rot="18693534">
                <a:off x="10690691" y="31306091"/>
                <a:ext cx="1177973" cy="674376"/>
              </a:xfrm>
              <a:prstGeom prst="rightArrow">
                <a:avLst>
                  <a:gd name="adj1" fmla="val 50000"/>
                  <a:gd name="adj2" fmla="val 77745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50" name="Arrow: Right 196">
                <a:extLst>
                  <a:ext uri="{FF2B5EF4-FFF2-40B4-BE49-F238E27FC236}">
                    <a16:creationId xmlns:a16="http://schemas.microsoft.com/office/drawing/2014/main" id="{FCCA8C18-147F-DF41-AA4D-4E1C5FF87224}"/>
                  </a:ext>
                </a:extLst>
              </p:cNvPr>
              <p:cNvSpPr/>
              <p:nvPr/>
            </p:nvSpPr>
            <p:spPr>
              <a:xfrm rot="2562895">
                <a:off x="10622699" y="33021374"/>
                <a:ext cx="1176664" cy="674376"/>
              </a:xfrm>
              <a:prstGeom prst="rightArrow">
                <a:avLst>
                  <a:gd name="adj1" fmla="val 50000"/>
                  <a:gd name="adj2" fmla="val 77745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52" name="TextBox 251">
                <a:extLst>
                  <a:ext uri="{FF2B5EF4-FFF2-40B4-BE49-F238E27FC236}">
                    <a16:creationId xmlns:a16="http://schemas.microsoft.com/office/drawing/2014/main" id="{85D79D2D-DB26-4C4F-A747-CB1095C0E0FB}"/>
                  </a:ext>
                </a:extLst>
              </p:cNvPr>
              <p:cNvSpPr txBox="1"/>
              <p:nvPr/>
            </p:nvSpPr>
            <p:spPr>
              <a:xfrm>
                <a:off x="11689099" y="30660878"/>
                <a:ext cx="2185014" cy="991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1600" dirty="0"/>
                  <a:t>Visualization:</a:t>
                </a:r>
              </a:p>
              <a:p>
                <a:pPr algn="ctr"/>
                <a:r>
                  <a:rPr lang="en-CA" sz="1600" dirty="0"/>
                  <a:t>Adaptive Matched Filter (AMF)</a:t>
                </a:r>
              </a:p>
            </p:txBody>
          </p:sp>
          <p:sp>
            <p:nvSpPr>
              <p:cNvPr id="268" name="TextBox 267">
                <a:extLst>
                  <a:ext uri="{FF2B5EF4-FFF2-40B4-BE49-F238E27FC236}">
                    <a16:creationId xmlns:a16="http://schemas.microsoft.com/office/drawing/2014/main" id="{5DA85242-0BBB-5346-AB86-8697EBEF29C4}"/>
                  </a:ext>
                </a:extLst>
              </p:cNvPr>
              <p:cNvSpPr txBox="1"/>
              <p:nvPr/>
            </p:nvSpPr>
            <p:spPr>
              <a:xfrm>
                <a:off x="11697250" y="33345679"/>
                <a:ext cx="218501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1600" dirty="0"/>
                  <a:t>Quantification:</a:t>
                </a:r>
              </a:p>
              <a:p>
                <a:pPr algn="ctr"/>
                <a:r>
                  <a:rPr lang="en-CA" sz="1600" dirty="0"/>
                  <a:t>Linear Regression</a:t>
                </a:r>
              </a:p>
            </p:txBody>
          </p:sp>
          <p:sp>
            <p:nvSpPr>
              <p:cNvPr id="276" name="TextBox 275">
                <a:extLst>
                  <a:ext uri="{FF2B5EF4-FFF2-40B4-BE49-F238E27FC236}">
                    <a16:creationId xmlns:a16="http://schemas.microsoft.com/office/drawing/2014/main" id="{CC08A578-F2F5-E54E-8E7F-DBDB5C142557}"/>
                  </a:ext>
                </a:extLst>
              </p:cNvPr>
              <p:cNvSpPr txBox="1"/>
              <p:nvPr/>
            </p:nvSpPr>
            <p:spPr>
              <a:xfrm>
                <a:off x="8721649" y="34709151"/>
                <a:ext cx="5254111" cy="19098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Mean Pixel Intensity (MPI) for </a:t>
                </a:r>
                <a:r>
                  <a:rPr lang="en-US" sz="1400" dirty="0" err="1"/>
                  <a:t>timolol</a:t>
                </a:r>
                <a:r>
                  <a:rPr lang="en-US" sz="1400" dirty="0"/>
                  <a:t> and control eyes and LNs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Logged MPI = ln(MPI+100)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Slope = change in Logged MPI over time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AUC= Area Under the Curve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Linear mixed model comparing timolol and control slopes and AUC </a:t>
                </a:r>
                <a:endParaRPr lang="en-CA" sz="1400" dirty="0"/>
              </a:p>
            </p:txBody>
          </p:sp>
        </p:grp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F732A9D4-9328-8D44-8C88-478EEAD723D6}"/>
                </a:ext>
              </a:extLst>
            </p:cNvPr>
            <p:cNvSpPr txBox="1"/>
            <p:nvPr/>
          </p:nvSpPr>
          <p:spPr>
            <a:xfrm>
              <a:off x="8782677" y="34266392"/>
              <a:ext cx="47221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800" dirty="0"/>
                <a:t>Statistical Analysis</a:t>
              </a:r>
            </a:p>
          </p:txBody>
        </p:sp>
      </p:grpSp>
      <p:sp>
        <p:nvSpPr>
          <p:cNvPr id="137" name="Title 1">
            <a:extLst>
              <a:ext uri="{FF2B5EF4-FFF2-40B4-BE49-F238E27FC236}">
                <a16:creationId xmlns:a16="http://schemas.microsoft.com/office/drawing/2014/main" id="{061207E1-3056-AF49-B486-F50D989DFA2D}"/>
              </a:ext>
            </a:extLst>
          </p:cNvPr>
          <p:cNvSpPr txBox="1">
            <a:spLocks/>
          </p:cNvSpPr>
          <p:nvPr/>
        </p:nvSpPr>
        <p:spPr>
          <a:xfrm>
            <a:off x="13168323" y="17200832"/>
            <a:ext cx="12949106" cy="14801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45512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86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3600" b="1" dirty="0">
                <a:solidFill>
                  <a:schemeClr val="accent5">
                    <a:lumMod val="75000"/>
                  </a:schemeClr>
                </a:solidFill>
                <a:latin typeface="Helvetica" pitchFamily="2" charset="0"/>
              </a:rPr>
              <a:t>Timolol Photoacoustic Eye Imaging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FF5D2488-D7AA-8144-9A6C-1BD1AA6DAB89}"/>
              </a:ext>
            </a:extLst>
          </p:cNvPr>
          <p:cNvSpPr txBox="1"/>
          <p:nvPr/>
        </p:nvSpPr>
        <p:spPr>
          <a:xfrm>
            <a:off x="13619638" y="13642017"/>
            <a:ext cx="12386325" cy="28777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346" tIns="53346" rIns="53346" bIns="53346" numCol="1" spcCol="38100" rtlCol="0" anchor="ctr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000" dirty="0" err="1"/>
              <a:t>Basline</a:t>
            </a:r>
            <a:r>
              <a:rPr lang="en-US" sz="3000" dirty="0"/>
              <a:t> IOP showed no significant difference between all mice groups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000" dirty="0"/>
              <a:t>Before injection IOP was significantly </a:t>
            </a:r>
            <a:r>
              <a:rPr lang="en-CA" sz="3000" dirty="0"/>
              <a:t>decreased in timolol group compared with controls</a:t>
            </a:r>
            <a:r>
              <a:rPr lang="en-US" sz="3000" dirty="0"/>
              <a:t> (</a:t>
            </a:r>
            <a:r>
              <a:rPr lang="en-CA" sz="3000" dirty="0"/>
              <a:t>12.62 ± 1.99 mmHg vs 15.80 ± 0.84 mmHg, respectively; P = 0.007</a:t>
            </a:r>
            <a:r>
              <a:rPr lang="en-US" sz="3000" dirty="0"/>
              <a:t>), and also significantly decreased in the </a:t>
            </a:r>
            <a:r>
              <a:rPr lang="en-US" sz="3000" dirty="0" err="1"/>
              <a:t>betaxolol</a:t>
            </a:r>
            <a:r>
              <a:rPr lang="en-US" sz="3000" dirty="0"/>
              <a:t> group compared with controls (</a:t>
            </a:r>
            <a:r>
              <a:rPr lang="en-CA" sz="3000" dirty="0"/>
              <a:t>14.0 ± 1.0 mmHg vs. 18.0 ± 0.5 mmHg, respectively; P &lt; 0.0001)</a:t>
            </a:r>
            <a:endParaRPr lang="en-US" sz="3000" dirty="0"/>
          </a:p>
        </p:txBody>
      </p:sp>
      <p:sp>
        <p:nvSpPr>
          <p:cNvPr id="119" name="Shape 119"/>
          <p:cNvSpPr>
            <a:spLocks noChangeArrowheads="1"/>
          </p:cNvSpPr>
          <p:nvPr/>
        </p:nvSpPr>
        <p:spPr bwMode="auto">
          <a:xfrm>
            <a:off x="15105" y="-101653"/>
            <a:ext cx="51206400" cy="4854622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011993"/>
              </a:gs>
              <a:gs pos="100000">
                <a:srgbClr val="034AB3"/>
              </a:gs>
            </a:gsLst>
            <a:lin ang="5400000"/>
          </a:gradFill>
          <a:ln w="12700">
            <a:noFill/>
            <a:miter lim="400000"/>
            <a:headEnd/>
            <a:tailEnd/>
          </a:ln>
          <a:effectLst/>
        </p:spPr>
        <p:txBody>
          <a:bodyPr lIns="53346" tIns="53346" rIns="53346" bIns="53346" anchor="ctr"/>
          <a:lstStyle>
            <a:lvl1pPr eaLnBrk="0" hangingPunct="0">
              <a:defRPr sz="8000">
                <a:solidFill>
                  <a:srgbClr val="000000"/>
                </a:solidFill>
                <a:latin typeface="Arial" charset="0"/>
                <a:ea typeface="ＭＳ Ｐゴシック" charset="-128"/>
                <a:sym typeface="Helvetica" charset="0"/>
              </a:defRPr>
            </a:lvl1pPr>
            <a:lvl2pPr marL="742950" indent="-285750" eaLnBrk="0" hangingPunct="0">
              <a:defRPr sz="8000">
                <a:solidFill>
                  <a:srgbClr val="000000"/>
                </a:solidFill>
                <a:latin typeface="Arial" charset="0"/>
                <a:ea typeface="ＭＳ Ｐゴシック" charset="-128"/>
                <a:sym typeface="Helvetica" charset="0"/>
              </a:defRPr>
            </a:lvl2pPr>
            <a:lvl3pPr marL="1143000" indent="-228600" eaLnBrk="0" hangingPunct="0">
              <a:defRPr sz="8000">
                <a:solidFill>
                  <a:srgbClr val="000000"/>
                </a:solidFill>
                <a:latin typeface="Arial" charset="0"/>
                <a:ea typeface="ＭＳ Ｐゴシック" charset="-128"/>
                <a:sym typeface="Helvetica" charset="0"/>
              </a:defRPr>
            </a:lvl3pPr>
            <a:lvl4pPr marL="1600200" indent="-228600" eaLnBrk="0" hangingPunct="0">
              <a:defRPr sz="8000">
                <a:solidFill>
                  <a:srgbClr val="000000"/>
                </a:solidFill>
                <a:latin typeface="Arial" charset="0"/>
                <a:ea typeface="ＭＳ Ｐゴシック" charset="-128"/>
                <a:sym typeface="Helvetica" charset="0"/>
              </a:defRPr>
            </a:lvl4pPr>
            <a:lvl5pPr marL="2057400" indent="-228600" eaLnBrk="0" hangingPunct="0">
              <a:defRPr sz="8000">
                <a:solidFill>
                  <a:srgbClr val="000000"/>
                </a:solidFill>
                <a:latin typeface="Arial" charset="0"/>
                <a:ea typeface="ＭＳ Ｐゴシック" charset="-128"/>
                <a:sym typeface="Helvetica" charset="0"/>
              </a:defRPr>
            </a:lvl5pPr>
            <a:lvl6pPr marL="2514600" indent="-228600" defTabSz="13208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Arial" charset="0"/>
                <a:ea typeface="ＭＳ Ｐゴシック" charset="-128"/>
                <a:sym typeface="Helvetica" charset="0"/>
              </a:defRPr>
            </a:lvl6pPr>
            <a:lvl7pPr marL="2971800" indent="-228600" defTabSz="13208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Arial" charset="0"/>
                <a:ea typeface="ＭＳ Ｐゴシック" charset="-128"/>
                <a:sym typeface="Helvetica" charset="0"/>
              </a:defRPr>
            </a:lvl7pPr>
            <a:lvl8pPr marL="3429000" indent="-228600" defTabSz="13208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Arial" charset="0"/>
                <a:ea typeface="ＭＳ Ｐゴシック" charset="-128"/>
                <a:sym typeface="Helvetica" charset="0"/>
              </a:defRPr>
            </a:lvl8pPr>
            <a:lvl9pPr marL="3886200" indent="-228600" defTabSz="13208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Arial" charset="0"/>
                <a:ea typeface="ＭＳ Ｐゴシック" charset="-128"/>
                <a:sym typeface="Helvetica" charset="0"/>
              </a:defRPr>
            </a:lvl9pPr>
          </a:lstStyle>
          <a:p>
            <a:pPr algn="ctr" eaLnBrk="1"/>
            <a:endParaRPr lang="en-US" altLang="en-US" sz="3892">
              <a:latin typeface="Helvetica Light" charset="0"/>
              <a:sym typeface="Helvetica Light" charset="0"/>
            </a:endParaRPr>
          </a:p>
        </p:txBody>
      </p:sp>
      <p:sp>
        <p:nvSpPr>
          <p:cNvPr id="120" name="Shape 120"/>
          <p:cNvSpPr/>
          <p:nvPr/>
        </p:nvSpPr>
        <p:spPr bwMode="auto">
          <a:xfrm>
            <a:off x="8977745" y="-129838"/>
            <a:ext cx="35356799" cy="559436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53346" tIns="53346" rIns="53346" bIns="53346" anchor="ctr">
            <a:spAutoFit/>
          </a:bodyPr>
          <a:lstStyle/>
          <a:p>
            <a:pPr algn="ctr"/>
            <a:r>
              <a:rPr lang="en-US" sz="6500" b="1" dirty="0">
                <a:solidFill>
                  <a:schemeClr val="bg1"/>
                </a:solidFill>
              </a:rPr>
              <a:t>Beta Blockers Reduce Lymphatic Drainage from the Eye: Implications for Glaucoma and Inflammatory Eye Disease</a:t>
            </a:r>
            <a:endParaRPr lang="en-CA" sz="6500" dirty="0">
              <a:solidFill>
                <a:schemeClr val="bg1"/>
              </a:solidFill>
            </a:endParaRPr>
          </a:p>
          <a:p>
            <a:pPr algn="ctr" defTabSz="355674" hangingPunct="0">
              <a:lnSpc>
                <a:spcPts val="5370"/>
              </a:lnSpc>
              <a:spcBef>
                <a:spcPts val="935"/>
              </a:spcBef>
              <a:defRPr sz="6000" b="1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rPr sz="4600" kern="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charset="0"/>
                <a:ea typeface="Calibri" charset="0"/>
                <a:cs typeface="Calibri" charset="0"/>
                <a:sym typeface="Arial Unicode MS"/>
              </a:rPr>
              <a:t>Joseph Hanna</a:t>
            </a:r>
            <a:r>
              <a:rPr lang="en-CA" sz="4600" kern="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charset="0"/>
                <a:ea typeface="Calibri" charset="0"/>
                <a:cs typeface="Calibri" charset="0"/>
                <a:sym typeface="Arial Unicode MS"/>
              </a:rPr>
              <a:t>, MD, MSc </a:t>
            </a:r>
            <a:r>
              <a:rPr sz="4600" kern="0" baseline="31999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charset="0"/>
                <a:ea typeface="Calibri" charset="0"/>
                <a:cs typeface="Calibri" charset="0"/>
                <a:sym typeface="Arial Unicode MS"/>
              </a:rPr>
              <a:t>1</a:t>
            </a:r>
            <a:r>
              <a:rPr lang="en-CA" sz="4600" kern="0" baseline="31999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charset="0"/>
                <a:ea typeface="Calibri" charset="0"/>
                <a:cs typeface="Calibri" charset="0"/>
                <a:sym typeface="Arial Unicode MS"/>
              </a:rPr>
              <a:t>, 2, 3</a:t>
            </a:r>
            <a:r>
              <a:rPr sz="4600" kern="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charset="0"/>
                <a:ea typeface="Calibri" charset="0"/>
                <a:cs typeface="Calibri" charset="0"/>
                <a:sym typeface="Arial Unicode MS"/>
              </a:rPr>
              <a:t> ;</a:t>
            </a:r>
            <a:r>
              <a:rPr lang="en-CA" sz="4600" kern="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charset="0"/>
                <a:ea typeface="Calibri" charset="0"/>
                <a:cs typeface="Calibri" charset="0"/>
                <a:sym typeface="Arial Unicode MS"/>
              </a:rPr>
              <a:t> </a:t>
            </a:r>
            <a:r>
              <a:rPr lang="en-CA" sz="4600" kern="0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charset="0"/>
                <a:ea typeface="Calibri" charset="0"/>
                <a:cs typeface="Calibri" charset="0"/>
                <a:sym typeface="Arial Unicode MS"/>
              </a:rPr>
              <a:t>Yeni</a:t>
            </a:r>
            <a:r>
              <a:rPr lang="en-CA" sz="4600" kern="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charset="0"/>
                <a:ea typeface="Calibri" charset="0"/>
                <a:cs typeface="Calibri" charset="0"/>
                <a:sym typeface="Arial Unicode MS"/>
              </a:rPr>
              <a:t> H. </a:t>
            </a:r>
            <a:r>
              <a:rPr lang="en-CA" sz="4600" kern="0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charset="0"/>
                <a:ea typeface="Calibri" charset="0"/>
                <a:cs typeface="Calibri" charset="0"/>
                <a:sym typeface="Arial Unicode MS"/>
              </a:rPr>
              <a:t>Yucel</a:t>
            </a:r>
            <a:r>
              <a:rPr lang="en-CA" sz="4600" kern="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charset="0"/>
                <a:ea typeface="Calibri" charset="0"/>
                <a:cs typeface="Calibri" charset="0"/>
                <a:sym typeface="Arial Unicode MS"/>
              </a:rPr>
              <a:t>, MD, PhD </a:t>
            </a:r>
            <a:r>
              <a:rPr lang="en-CA" sz="4600" kern="0" baseline="31999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charset="0"/>
                <a:ea typeface="Calibri" charset="0"/>
                <a:cs typeface="Calibri" charset="0"/>
                <a:sym typeface="Arial Unicode MS"/>
              </a:rPr>
              <a:t>1, 2, 3</a:t>
            </a:r>
            <a:r>
              <a:rPr lang="en-CA" sz="4600" kern="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charset="0"/>
                <a:ea typeface="Calibri" charset="0"/>
                <a:cs typeface="Calibri" charset="0"/>
                <a:sym typeface="Arial Unicode MS"/>
              </a:rPr>
              <a:t> </a:t>
            </a:r>
            <a:r>
              <a:rPr lang="mr-IN" sz="4600" kern="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charset="0"/>
                <a:ea typeface="Calibri" charset="0"/>
                <a:cs typeface="Calibri" charset="0"/>
                <a:sym typeface="Arial Unicode MS"/>
              </a:rPr>
              <a:t>;</a:t>
            </a:r>
            <a:r>
              <a:rPr lang="en-CA" sz="4600" kern="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charset="0"/>
                <a:ea typeface="Calibri" charset="0"/>
                <a:cs typeface="Calibri" charset="0"/>
                <a:sym typeface="Arial Unicode MS"/>
              </a:rPr>
              <a:t> </a:t>
            </a:r>
            <a:r>
              <a:rPr sz="4600" kern="0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charset="0"/>
                <a:ea typeface="Calibri" charset="0"/>
                <a:cs typeface="Calibri" charset="0"/>
                <a:sym typeface="Arial Unicode MS"/>
              </a:rPr>
              <a:t>Xun</a:t>
            </a:r>
            <a:r>
              <a:rPr sz="4600" kern="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charset="0"/>
                <a:ea typeface="Calibri" charset="0"/>
                <a:cs typeface="Calibri" charset="0"/>
                <a:sym typeface="Arial Unicode MS"/>
              </a:rPr>
              <a:t> Zhou</a:t>
            </a:r>
            <a:r>
              <a:rPr lang="en-CA" sz="4600" kern="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charset="0"/>
                <a:ea typeface="Calibri" charset="0"/>
                <a:cs typeface="Calibri" charset="0"/>
                <a:sym typeface="Arial Unicode MS"/>
              </a:rPr>
              <a:t>, MSc </a:t>
            </a:r>
            <a:r>
              <a:rPr lang="en-CA" sz="4600" kern="0" baseline="31999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charset="0"/>
                <a:ea typeface="Calibri" charset="0"/>
                <a:cs typeface="Calibri" charset="0"/>
                <a:sym typeface="Arial Unicode MS"/>
              </a:rPr>
              <a:t>3</a:t>
            </a:r>
            <a:r>
              <a:rPr sz="4600" kern="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charset="0"/>
                <a:ea typeface="Calibri" charset="0"/>
                <a:cs typeface="Calibri" charset="0"/>
                <a:sym typeface="Arial Unicode MS"/>
              </a:rPr>
              <a:t>;</a:t>
            </a:r>
            <a:r>
              <a:rPr lang="en-CA" sz="4600" kern="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charset="0"/>
                <a:ea typeface="Calibri" charset="0"/>
                <a:cs typeface="Calibri" charset="0"/>
                <a:sym typeface="Arial Unicode MS"/>
              </a:rPr>
              <a:t> Luz </a:t>
            </a:r>
            <a:r>
              <a:rPr lang="en-CA" sz="4600" kern="0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charset="0"/>
                <a:ea typeface="Calibri" charset="0"/>
                <a:cs typeface="Calibri" charset="0"/>
                <a:sym typeface="Arial Unicode MS"/>
              </a:rPr>
              <a:t>Paczka</a:t>
            </a:r>
            <a:r>
              <a:rPr lang="en-CA" sz="4600" kern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charset="0"/>
                <a:ea typeface="Calibri" charset="0"/>
                <a:cs typeface="Calibri" charset="0"/>
                <a:sym typeface="Arial Unicode MS"/>
              </a:rPr>
              <a:t>-Georgi BSc</a:t>
            </a:r>
            <a:r>
              <a:rPr lang="en-CA" sz="4600" kern="0" baseline="300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charset="0"/>
                <a:ea typeface="Calibri" charset="0"/>
                <a:cs typeface="Calibri" charset="0"/>
                <a:sym typeface="Arial Unicode MS"/>
              </a:rPr>
              <a:t>3</a:t>
            </a:r>
            <a:r>
              <a:rPr lang="en-CA" sz="4600" kern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charset="0"/>
                <a:ea typeface="Calibri" charset="0"/>
                <a:cs typeface="Calibri" charset="0"/>
                <a:sym typeface="Arial Unicode MS"/>
              </a:rPr>
              <a:t>; </a:t>
            </a:r>
            <a:r>
              <a:rPr lang="en-US" sz="4600" kern="0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charset="0"/>
                <a:ea typeface="Calibri" charset="0"/>
                <a:cs typeface="Calibri" charset="0"/>
                <a:sym typeface="Arial Unicode MS"/>
              </a:rPr>
              <a:t>Neeru</a:t>
            </a:r>
            <a:r>
              <a:rPr lang="en-US" sz="4600" kern="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charset="0"/>
                <a:ea typeface="Calibri" charset="0"/>
                <a:cs typeface="Calibri" charset="0"/>
                <a:sym typeface="Arial Unicode MS"/>
              </a:rPr>
              <a:t> Gupta, MD, PhD, MBA </a:t>
            </a:r>
            <a:r>
              <a:rPr lang="en-US" sz="4600" kern="0" baseline="31999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charset="0"/>
                <a:ea typeface="Calibri" charset="0"/>
                <a:cs typeface="Calibri" charset="0"/>
                <a:sym typeface="Arial Unicode MS"/>
              </a:rPr>
              <a:t>1, 2, 3</a:t>
            </a:r>
            <a:endParaRPr sz="4600" kern="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Calibri" charset="0"/>
              <a:ea typeface="Calibri" charset="0"/>
              <a:cs typeface="Calibri" charset="0"/>
              <a:sym typeface="Arial Unicode MS"/>
            </a:endParaRPr>
          </a:p>
          <a:p>
            <a:pPr algn="ctr" defTabSz="355674" hangingPunct="0">
              <a:spcBef>
                <a:spcPts val="935"/>
              </a:spcBef>
              <a:tabLst>
                <a:tab pos="9878" algn="l"/>
                <a:tab pos="19756" algn="l"/>
                <a:tab pos="29640" algn="l"/>
                <a:tab pos="39517" algn="l"/>
                <a:tab pos="49401" algn="l"/>
                <a:tab pos="59281" algn="l"/>
                <a:tab pos="69158" algn="l"/>
                <a:tab pos="79042" algn="l"/>
                <a:tab pos="88920" algn="l"/>
                <a:tab pos="98798" algn="l"/>
                <a:tab pos="108676" algn="l"/>
                <a:tab pos="118560" algn="l"/>
                <a:tab pos="128438" algn="l"/>
                <a:tab pos="138322" algn="l"/>
                <a:tab pos="148199" algn="l"/>
                <a:tab pos="158078" algn="l"/>
                <a:tab pos="167962" algn="l"/>
                <a:tab pos="177840" algn="l"/>
                <a:tab pos="187718" algn="l"/>
                <a:tab pos="197596" algn="l"/>
                <a:tab pos="207480" algn="l"/>
                <a:tab pos="217358" algn="l"/>
                <a:tab pos="227235" algn="l"/>
                <a:tab pos="237119" algn="l"/>
                <a:tab pos="246998" algn="l"/>
                <a:tab pos="256876" algn="l"/>
                <a:tab pos="266755" algn="l"/>
                <a:tab pos="276638" algn="l"/>
                <a:tab pos="286516" algn="l"/>
                <a:tab pos="296400" algn="l"/>
                <a:tab pos="306277" algn="l"/>
                <a:tab pos="316156" algn="l"/>
              </a:tabLst>
              <a:defRPr sz="36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rPr lang="en-CA" sz="3601" kern="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charset="0"/>
                <a:ea typeface="Calibri" charset="0"/>
                <a:cs typeface="Calibri" charset="0"/>
                <a:sym typeface="Times"/>
              </a:rPr>
              <a:t>1. Department of Ophthalmology and Vision Sciences, University of Toronto, Toronto, ON, Canada.</a:t>
            </a:r>
          </a:p>
          <a:p>
            <a:pPr algn="ctr" defTabSz="355674" hangingPunct="0">
              <a:spcBef>
                <a:spcPts val="935"/>
              </a:spcBef>
              <a:tabLst>
                <a:tab pos="9878" algn="l"/>
                <a:tab pos="19756" algn="l"/>
                <a:tab pos="29640" algn="l"/>
                <a:tab pos="39517" algn="l"/>
                <a:tab pos="49401" algn="l"/>
                <a:tab pos="59281" algn="l"/>
                <a:tab pos="69158" algn="l"/>
                <a:tab pos="79042" algn="l"/>
                <a:tab pos="88920" algn="l"/>
                <a:tab pos="98798" algn="l"/>
                <a:tab pos="108676" algn="l"/>
                <a:tab pos="118560" algn="l"/>
                <a:tab pos="128438" algn="l"/>
                <a:tab pos="138322" algn="l"/>
                <a:tab pos="148199" algn="l"/>
                <a:tab pos="158078" algn="l"/>
                <a:tab pos="167962" algn="l"/>
                <a:tab pos="177840" algn="l"/>
                <a:tab pos="187718" algn="l"/>
                <a:tab pos="197596" algn="l"/>
                <a:tab pos="207480" algn="l"/>
                <a:tab pos="217358" algn="l"/>
                <a:tab pos="227235" algn="l"/>
                <a:tab pos="237119" algn="l"/>
                <a:tab pos="246998" algn="l"/>
                <a:tab pos="256876" algn="l"/>
                <a:tab pos="266755" algn="l"/>
                <a:tab pos="276638" algn="l"/>
                <a:tab pos="286516" algn="l"/>
                <a:tab pos="296400" algn="l"/>
                <a:tab pos="306277" algn="l"/>
                <a:tab pos="316156" algn="l"/>
              </a:tabLst>
              <a:defRPr sz="36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rPr lang="en-CA" sz="3601" kern="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charset="0"/>
                <a:ea typeface="Calibri" charset="0"/>
                <a:cs typeface="Calibri" charset="0"/>
                <a:sym typeface="Times"/>
              </a:rPr>
              <a:t>2. Department of Laboratory Medicine and Pathobiology, University of Toronto, Toronto, ON, Canada.</a:t>
            </a:r>
          </a:p>
          <a:p>
            <a:pPr algn="ctr" defTabSz="355674" hangingPunct="0">
              <a:spcBef>
                <a:spcPts val="935"/>
              </a:spcBef>
              <a:tabLst>
                <a:tab pos="9878" algn="l"/>
                <a:tab pos="19756" algn="l"/>
                <a:tab pos="29640" algn="l"/>
                <a:tab pos="39517" algn="l"/>
                <a:tab pos="49401" algn="l"/>
                <a:tab pos="59281" algn="l"/>
                <a:tab pos="69158" algn="l"/>
                <a:tab pos="79042" algn="l"/>
                <a:tab pos="88920" algn="l"/>
                <a:tab pos="98798" algn="l"/>
                <a:tab pos="108676" algn="l"/>
                <a:tab pos="118560" algn="l"/>
                <a:tab pos="128438" algn="l"/>
                <a:tab pos="138322" algn="l"/>
                <a:tab pos="148199" algn="l"/>
                <a:tab pos="158078" algn="l"/>
                <a:tab pos="167962" algn="l"/>
                <a:tab pos="177840" algn="l"/>
                <a:tab pos="187718" algn="l"/>
                <a:tab pos="197596" algn="l"/>
                <a:tab pos="207480" algn="l"/>
                <a:tab pos="217358" algn="l"/>
                <a:tab pos="227235" algn="l"/>
                <a:tab pos="237119" algn="l"/>
                <a:tab pos="246998" algn="l"/>
                <a:tab pos="256876" algn="l"/>
                <a:tab pos="266755" algn="l"/>
                <a:tab pos="276638" algn="l"/>
                <a:tab pos="286516" algn="l"/>
                <a:tab pos="296400" algn="l"/>
                <a:tab pos="306277" algn="l"/>
                <a:tab pos="316156" algn="l"/>
              </a:tabLst>
              <a:defRPr sz="36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rPr lang="en-CA" sz="3601" kern="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charset="0"/>
                <a:ea typeface="Calibri" charset="0"/>
                <a:cs typeface="Calibri" charset="0"/>
                <a:sym typeface="Times"/>
              </a:rPr>
              <a:t>3. Keenan Research Centre for Biomedical Science, St. Michael's Hospital, Toronto, ON, Canada. </a:t>
            </a:r>
          </a:p>
          <a:p>
            <a:pPr algn="ctr" defTabSz="355674" hangingPunct="0">
              <a:spcBef>
                <a:spcPts val="935"/>
              </a:spcBef>
              <a:tabLst>
                <a:tab pos="9878" algn="l"/>
                <a:tab pos="19756" algn="l"/>
                <a:tab pos="29640" algn="l"/>
                <a:tab pos="39517" algn="l"/>
                <a:tab pos="49401" algn="l"/>
                <a:tab pos="59281" algn="l"/>
                <a:tab pos="69158" algn="l"/>
                <a:tab pos="79042" algn="l"/>
                <a:tab pos="88920" algn="l"/>
                <a:tab pos="98798" algn="l"/>
                <a:tab pos="108676" algn="l"/>
                <a:tab pos="118560" algn="l"/>
                <a:tab pos="128438" algn="l"/>
                <a:tab pos="138322" algn="l"/>
                <a:tab pos="148199" algn="l"/>
                <a:tab pos="158078" algn="l"/>
                <a:tab pos="167962" algn="l"/>
                <a:tab pos="177840" algn="l"/>
                <a:tab pos="187718" algn="l"/>
                <a:tab pos="197596" algn="l"/>
                <a:tab pos="207480" algn="l"/>
                <a:tab pos="217358" algn="l"/>
                <a:tab pos="227235" algn="l"/>
                <a:tab pos="237119" algn="l"/>
                <a:tab pos="246998" algn="l"/>
                <a:tab pos="256876" algn="l"/>
                <a:tab pos="266755" algn="l"/>
                <a:tab pos="276638" algn="l"/>
                <a:tab pos="286516" algn="l"/>
                <a:tab pos="296400" algn="l"/>
                <a:tab pos="306277" algn="l"/>
                <a:tab pos="316156" algn="l"/>
              </a:tabLst>
              <a:defRPr sz="36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endParaRPr sz="3601" kern="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Calibri" charset="0"/>
              <a:ea typeface="Calibri" charset="0"/>
              <a:cs typeface="Calibri" charset="0"/>
              <a:sym typeface="Times"/>
            </a:endParaRPr>
          </a:p>
        </p:txBody>
      </p:sp>
      <p:sp>
        <p:nvSpPr>
          <p:cNvPr id="123" name="Shape 123"/>
          <p:cNvSpPr>
            <a:spLocks noChangeArrowheads="1"/>
          </p:cNvSpPr>
          <p:nvPr/>
        </p:nvSpPr>
        <p:spPr bwMode="auto">
          <a:xfrm>
            <a:off x="700476" y="18360567"/>
            <a:ext cx="11798795" cy="941832"/>
          </a:xfrm>
          <a:prstGeom prst="roundRect">
            <a:avLst>
              <a:gd name="adj" fmla="val 16402"/>
            </a:avLst>
          </a:prstGeom>
          <a:gradFill rotWithShape="1">
            <a:gsLst>
              <a:gs pos="0">
                <a:srgbClr val="011993"/>
              </a:gs>
              <a:gs pos="100000">
                <a:srgbClr val="011993">
                  <a:alpha val="70000"/>
                </a:srgbClr>
              </a:gs>
            </a:gsLst>
            <a:lin ang="5400000"/>
          </a:gradFill>
          <a:ln>
            <a:noFill/>
          </a:ln>
          <a:effectLst>
            <a:outerShdw blurRad="50800" dist="26940" dir="5400000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53346" tIns="53346" rIns="53346" bIns="53346" anchor="ctr"/>
          <a:lstStyle>
            <a:lvl1pPr eaLnBrk="0" hangingPunct="0">
              <a:defRPr sz="8000">
                <a:solidFill>
                  <a:srgbClr val="000000"/>
                </a:solidFill>
                <a:latin typeface="Arial" charset="0"/>
                <a:ea typeface="ＭＳ Ｐゴシック" charset="-128"/>
                <a:sym typeface="Helvetica" charset="0"/>
              </a:defRPr>
            </a:lvl1pPr>
            <a:lvl2pPr marL="742950" indent="-285750" eaLnBrk="0" hangingPunct="0">
              <a:defRPr sz="8000">
                <a:solidFill>
                  <a:srgbClr val="000000"/>
                </a:solidFill>
                <a:latin typeface="Arial" charset="0"/>
                <a:ea typeface="ＭＳ Ｐゴシック" charset="-128"/>
                <a:sym typeface="Helvetica" charset="0"/>
              </a:defRPr>
            </a:lvl2pPr>
            <a:lvl3pPr marL="1143000" indent="-228600" eaLnBrk="0" hangingPunct="0">
              <a:defRPr sz="8000">
                <a:solidFill>
                  <a:srgbClr val="000000"/>
                </a:solidFill>
                <a:latin typeface="Arial" charset="0"/>
                <a:ea typeface="ＭＳ Ｐゴシック" charset="-128"/>
                <a:sym typeface="Helvetica" charset="0"/>
              </a:defRPr>
            </a:lvl3pPr>
            <a:lvl4pPr marL="1600200" indent="-228600" eaLnBrk="0" hangingPunct="0">
              <a:defRPr sz="8000">
                <a:solidFill>
                  <a:srgbClr val="000000"/>
                </a:solidFill>
                <a:latin typeface="Arial" charset="0"/>
                <a:ea typeface="ＭＳ Ｐゴシック" charset="-128"/>
                <a:sym typeface="Helvetica" charset="0"/>
              </a:defRPr>
            </a:lvl4pPr>
            <a:lvl5pPr marL="2057400" indent="-228600" eaLnBrk="0" hangingPunct="0">
              <a:defRPr sz="8000">
                <a:solidFill>
                  <a:srgbClr val="000000"/>
                </a:solidFill>
                <a:latin typeface="Arial" charset="0"/>
                <a:ea typeface="ＭＳ Ｐゴシック" charset="-128"/>
                <a:sym typeface="Helvetica" charset="0"/>
              </a:defRPr>
            </a:lvl5pPr>
            <a:lvl6pPr marL="2514600" indent="-228600" defTabSz="13208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Arial" charset="0"/>
                <a:ea typeface="ＭＳ Ｐゴシック" charset="-128"/>
                <a:sym typeface="Helvetica" charset="0"/>
              </a:defRPr>
            </a:lvl6pPr>
            <a:lvl7pPr marL="2971800" indent="-228600" defTabSz="13208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Arial" charset="0"/>
                <a:ea typeface="ＭＳ Ｐゴシック" charset="-128"/>
                <a:sym typeface="Helvetica" charset="0"/>
              </a:defRPr>
            </a:lvl7pPr>
            <a:lvl8pPr marL="3429000" indent="-228600" defTabSz="13208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Arial" charset="0"/>
                <a:ea typeface="ＭＳ Ｐゴシック" charset="-128"/>
                <a:sym typeface="Helvetica" charset="0"/>
              </a:defRPr>
            </a:lvl8pPr>
            <a:lvl9pPr marL="3886200" indent="-228600" defTabSz="13208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Arial" charset="0"/>
                <a:ea typeface="ＭＳ Ｐゴシック" charset="-128"/>
                <a:sym typeface="Helvetica" charset="0"/>
              </a:defRPr>
            </a:lvl9pPr>
          </a:lstStyle>
          <a:p>
            <a:pPr algn="ctr" eaLnBrk="1"/>
            <a:endParaRPr lang="en-US" altLang="en-US" sz="3892">
              <a:solidFill>
                <a:srgbClr val="FFFFFF"/>
              </a:solidFill>
              <a:latin typeface="Helvetica Light" charset="0"/>
              <a:sym typeface="Helvetica Light" charset="0"/>
            </a:endParaRPr>
          </a:p>
        </p:txBody>
      </p:sp>
      <p:sp>
        <p:nvSpPr>
          <p:cNvPr id="125" name="Shape 125"/>
          <p:cNvSpPr>
            <a:spLocks noChangeArrowheads="1"/>
          </p:cNvSpPr>
          <p:nvPr/>
        </p:nvSpPr>
        <p:spPr bwMode="auto">
          <a:xfrm>
            <a:off x="38998139" y="21482855"/>
            <a:ext cx="11816289" cy="941832"/>
          </a:xfrm>
          <a:prstGeom prst="roundRect">
            <a:avLst>
              <a:gd name="adj" fmla="val 23802"/>
            </a:avLst>
          </a:prstGeom>
          <a:gradFill rotWithShape="1">
            <a:gsLst>
              <a:gs pos="0">
                <a:srgbClr val="011993"/>
              </a:gs>
              <a:gs pos="100000">
                <a:srgbClr val="011993">
                  <a:alpha val="70000"/>
                </a:srgbClr>
              </a:gs>
            </a:gsLst>
            <a:lin ang="5400000"/>
          </a:gradFill>
          <a:ln>
            <a:noFill/>
          </a:ln>
          <a:effectLst>
            <a:outerShdw blurRad="50800" dist="26940" dir="5400000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53346" tIns="53346" rIns="53346" bIns="53346" anchor="ctr"/>
          <a:lstStyle>
            <a:lvl1pPr eaLnBrk="0" hangingPunct="0">
              <a:defRPr sz="8000">
                <a:solidFill>
                  <a:srgbClr val="000000"/>
                </a:solidFill>
                <a:latin typeface="Arial" charset="0"/>
                <a:ea typeface="ＭＳ Ｐゴシック" charset="-128"/>
                <a:sym typeface="Helvetica" charset="0"/>
              </a:defRPr>
            </a:lvl1pPr>
            <a:lvl2pPr marL="742950" indent="-285750" eaLnBrk="0" hangingPunct="0">
              <a:defRPr sz="8000">
                <a:solidFill>
                  <a:srgbClr val="000000"/>
                </a:solidFill>
                <a:latin typeface="Arial" charset="0"/>
                <a:ea typeface="ＭＳ Ｐゴシック" charset="-128"/>
                <a:sym typeface="Helvetica" charset="0"/>
              </a:defRPr>
            </a:lvl2pPr>
            <a:lvl3pPr marL="1143000" indent="-228600" eaLnBrk="0" hangingPunct="0">
              <a:defRPr sz="8000">
                <a:solidFill>
                  <a:srgbClr val="000000"/>
                </a:solidFill>
                <a:latin typeface="Arial" charset="0"/>
                <a:ea typeface="ＭＳ Ｐゴシック" charset="-128"/>
                <a:sym typeface="Helvetica" charset="0"/>
              </a:defRPr>
            </a:lvl3pPr>
            <a:lvl4pPr marL="1600200" indent="-228600" eaLnBrk="0" hangingPunct="0">
              <a:defRPr sz="8000">
                <a:solidFill>
                  <a:srgbClr val="000000"/>
                </a:solidFill>
                <a:latin typeface="Arial" charset="0"/>
                <a:ea typeface="ＭＳ Ｐゴシック" charset="-128"/>
                <a:sym typeface="Helvetica" charset="0"/>
              </a:defRPr>
            </a:lvl4pPr>
            <a:lvl5pPr marL="2057400" indent="-228600" eaLnBrk="0" hangingPunct="0">
              <a:defRPr sz="8000">
                <a:solidFill>
                  <a:srgbClr val="000000"/>
                </a:solidFill>
                <a:latin typeface="Arial" charset="0"/>
                <a:ea typeface="ＭＳ Ｐゴシック" charset="-128"/>
                <a:sym typeface="Helvetica" charset="0"/>
              </a:defRPr>
            </a:lvl5pPr>
            <a:lvl6pPr marL="2514600" indent="-228600" defTabSz="13208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Arial" charset="0"/>
                <a:ea typeface="ＭＳ Ｐゴシック" charset="-128"/>
                <a:sym typeface="Helvetica" charset="0"/>
              </a:defRPr>
            </a:lvl6pPr>
            <a:lvl7pPr marL="2971800" indent="-228600" defTabSz="13208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Arial" charset="0"/>
                <a:ea typeface="ＭＳ Ｐゴシック" charset="-128"/>
                <a:sym typeface="Helvetica" charset="0"/>
              </a:defRPr>
            </a:lvl7pPr>
            <a:lvl8pPr marL="3429000" indent="-228600" defTabSz="13208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Arial" charset="0"/>
                <a:ea typeface="ＭＳ Ｐゴシック" charset="-128"/>
                <a:sym typeface="Helvetica" charset="0"/>
              </a:defRPr>
            </a:lvl8pPr>
            <a:lvl9pPr marL="3886200" indent="-228600" defTabSz="13208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Arial" charset="0"/>
                <a:ea typeface="ＭＳ Ｐゴシック" charset="-128"/>
                <a:sym typeface="Helvetica" charset="0"/>
              </a:defRPr>
            </a:lvl9pPr>
          </a:lstStyle>
          <a:p>
            <a:pPr algn="ctr" eaLnBrk="1"/>
            <a:endParaRPr lang="en-US" altLang="en-US" sz="3892">
              <a:solidFill>
                <a:srgbClr val="FFFFFF"/>
              </a:solidFill>
              <a:latin typeface="Helvetica Light" charset="0"/>
              <a:sym typeface="Helvetica Light" charset="0"/>
            </a:endParaRPr>
          </a:p>
        </p:txBody>
      </p:sp>
      <p:sp>
        <p:nvSpPr>
          <p:cNvPr id="2147" name="Shape 127"/>
          <p:cNvSpPr>
            <a:spLocks noChangeArrowheads="1"/>
          </p:cNvSpPr>
          <p:nvPr/>
        </p:nvSpPr>
        <p:spPr bwMode="auto">
          <a:xfrm>
            <a:off x="702465" y="18432882"/>
            <a:ext cx="11729442" cy="78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53346" tIns="53346" rIns="53346" bIns="53346" anchor="ctr">
            <a:spAutoFit/>
          </a:bodyPr>
          <a:lstStyle>
            <a:lvl1pPr eaLnBrk="0" hangingPunct="0">
              <a:spcBef>
                <a:spcPts val="9400"/>
              </a:spcBef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ＭＳ Ｐゴシック" charset="-128"/>
                <a:cs typeface="Helvetica Light" charset="0"/>
                <a:sym typeface="Helvetica Light" charset="0"/>
              </a:defRPr>
            </a:lvl1pPr>
            <a:lvl2pPr marL="742950" indent="-285750" eaLnBrk="0" hangingPunct="0">
              <a:spcBef>
                <a:spcPts val="9400"/>
              </a:spcBef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eaLnBrk="0" hangingPunct="0">
              <a:spcBef>
                <a:spcPts val="9400"/>
              </a:spcBef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eaLnBrk="0" hangingPunct="0">
              <a:spcBef>
                <a:spcPts val="9400"/>
              </a:spcBef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eaLnBrk="0" hangingPunct="0">
              <a:spcBef>
                <a:spcPts val="9400"/>
              </a:spcBef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1320800" eaLnBrk="0" fontAlgn="base" hangingPunct="0">
              <a:spcBef>
                <a:spcPts val="9400"/>
              </a:spcBef>
              <a:spcAft>
                <a:spcPct val="0"/>
              </a:spcAft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1320800" eaLnBrk="0" fontAlgn="base" hangingPunct="0">
              <a:spcBef>
                <a:spcPts val="9400"/>
              </a:spcBef>
              <a:spcAft>
                <a:spcPct val="0"/>
              </a:spcAft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1320800" eaLnBrk="0" fontAlgn="base" hangingPunct="0">
              <a:spcBef>
                <a:spcPts val="9400"/>
              </a:spcBef>
              <a:spcAft>
                <a:spcPct val="0"/>
              </a:spcAft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1320800" eaLnBrk="0" fontAlgn="base" hangingPunct="0">
              <a:spcBef>
                <a:spcPts val="9400"/>
              </a:spcBef>
              <a:spcAft>
                <a:spcPct val="0"/>
              </a:spcAft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ctr" eaLnBrk="1">
              <a:spcBef>
                <a:spcPct val="0"/>
              </a:spcBef>
              <a:buSzTx/>
              <a:buFontTx/>
              <a:buNone/>
            </a:pPr>
            <a:r>
              <a:rPr lang="en-US" altLang="en-US" sz="4402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  <a:sym typeface="Helvetica" charset="0"/>
              </a:rPr>
              <a:t>Materials and Methods</a:t>
            </a:r>
          </a:p>
        </p:txBody>
      </p:sp>
      <p:sp>
        <p:nvSpPr>
          <p:cNvPr id="2149" name="Shape 129"/>
          <p:cNvSpPr>
            <a:spLocks noChangeArrowheads="1"/>
          </p:cNvSpPr>
          <p:nvPr/>
        </p:nvSpPr>
        <p:spPr bwMode="auto">
          <a:xfrm>
            <a:off x="39029185" y="21506277"/>
            <a:ext cx="11816288" cy="78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53346" tIns="53346" rIns="53346" bIns="53346" anchor="ctr">
            <a:spAutoFit/>
          </a:bodyPr>
          <a:lstStyle>
            <a:lvl1pPr eaLnBrk="0" hangingPunct="0">
              <a:spcBef>
                <a:spcPts val="9400"/>
              </a:spcBef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ＭＳ Ｐゴシック" charset="-128"/>
                <a:cs typeface="Helvetica Light" charset="0"/>
                <a:sym typeface="Helvetica Light" charset="0"/>
              </a:defRPr>
            </a:lvl1pPr>
            <a:lvl2pPr marL="742950" indent="-285750" eaLnBrk="0" hangingPunct="0">
              <a:spcBef>
                <a:spcPts val="9400"/>
              </a:spcBef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eaLnBrk="0" hangingPunct="0">
              <a:spcBef>
                <a:spcPts val="9400"/>
              </a:spcBef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eaLnBrk="0" hangingPunct="0">
              <a:spcBef>
                <a:spcPts val="9400"/>
              </a:spcBef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eaLnBrk="0" hangingPunct="0">
              <a:spcBef>
                <a:spcPts val="9400"/>
              </a:spcBef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1320800" eaLnBrk="0" fontAlgn="base" hangingPunct="0">
              <a:spcBef>
                <a:spcPts val="9400"/>
              </a:spcBef>
              <a:spcAft>
                <a:spcPct val="0"/>
              </a:spcAft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1320800" eaLnBrk="0" fontAlgn="base" hangingPunct="0">
              <a:spcBef>
                <a:spcPts val="9400"/>
              </a:spcBef>
              <a:spcAft>
                <a:spcPct val="0"/>
              </a:spcAft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1320800" eaLnBrk="0" fontAlgn="base" hangingPunct="0">
              <a:spcBef>
                <a:spcPts val="9400"/>
              </a:spcBef>
              <a:spcAft>
                <a:spcPct val="0"/>
              </a:spcAft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1320800" eaLnBrk="0" fontAlgn="base" hangingPunct="0">
              <a:spcBef>
                <a:spcPts val="9400"/>
              </a:spcBef>
              <a:spcAft>
                <a:spcPct val="0"/>
              </a:spcAft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ctr" eaLnBrk="1">
              <a:spcBef>
                <a:spcPct val="0"/>
              </a:spcBef>
              <a:buSzTx/>
              <a:buFontTx/>
              <a:buNone/>
            </a:pPr>
            <a:r>
              <a:rPr lang="en-US" altLang="en-US" sz="4402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  <a:sym typeface="Helvetica" charset="0"/>
              </a:rPr>
              <a:t>Conclusions</a:t>
            </a:r>
          </a:p>
        </p:txBody>
      </p:sp>
      <p:sp>
        <p:nvSpPr>
          <p:cNvPr id="2150" name="Shape 130"/>
          <p:cNvSpPr>
            <a:spLocks noChangeArrowheads="1"/>
          </p:cNvSpPr>
          <p:nvPr/>
        </p:nvSpPr>
        <p:spPr bwMode="auto">
          <a:xfrm>
            <a:off x="38797272" y="25557316"/>
            <a:ext cx="2731850" cy="691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53346" tIns="53346" rIns="53346" bIns="53346" anchor="ctr">
            <a:spAutoFit/>
          </a:bodyPr>
          <a:lstStyle>
            <a:lvl1pPr eaLnBrk="0" hangingPunct="0">
              <a:spcBef>
                <a:spcPts val="9400"/>
              </a:spcBef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ＭＳ Ｐゴシック" charset="-128"/>
                <a:cs typeface="Helvetica Light" charset="0"/>
                <a:sym typeface="Helvetica Light" charset="0"/>
              </a:defRPr>
            </a:lvl1pPr>
            <a:lvl2pPr marL="742950" indent="-285750" eaLnBrk="0" hangingPunct="0">
              <a:spcBef>
                <a:spcPts val="9400"/>
              </a:spcBef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eaLnBrk="0" hangingPunct="0">
              <a:spcBef>
                <a:spcPts val="9400"/>
              </a:spcBef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eaLnBrk="0" hangingPunct="0">
              <a:spcBef>
                <a:spcPts val="9400"/>
              </a:spcBef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eaLnBrk="0" hangingPunct="0">
              <a:spcBef>
                <a:spcPts val="9400"/>
              </a:spcBef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1320800" eaLnBrk="0" fontAlgn="base" hangingPunct="0">
              <a:spcBef>
                <a:spcPts val="9400"/>
              </a:spcBef>
              <a:spcAft>
                <a:spcPct val="0"/>
              </a:spcAft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1320800" eaLnBrk="0" fontAlgn="base" hangingPunct="0">
              <a:spcBef>
                <a:spcPts val="9400"/>
              </a:spcBef>
              <a:spcAft>
                <a:spcPct val="0"/>
              </a:spcAft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1320800" eaLnBrk="0" fontAlgn="base" hangingPunct="0">
              <a:spcBef>
                <a:spcPts val="9400"/>
              </a:spcBef>
              <a:spcAft>
                <a:spcPct val="0"/>
              </a:spcAft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1320800" eaLnBrk="0" fontAlgn="base" hangingPunct="0">
              <a:spcBef>
                <a:spcPts val="9400"/>
              </a:spcBef>
              <a:spcAft>
                <a:spcPct val="0"/>
              </a:spcAft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ctr" eaLnBrk="1">
              <a:spcBef>
                <a:spcPct val="0"/>
              </a:spcBef>
              <a:buSzTx/>
              <a:buFontTx/>
              <a:buNone/>
            </a:pPr>
            <a:r>
              <a:rPr lang="en-US" altLang="en-US" sz="3793" b="1" dirty="0">
                <a:solidFill>
                  <a:srgbClr val="011993"/>
                </a:solidFill>
                <a:latin typeface="Helvetica" charset="0"/>
                <a:sym typeface="Helvetica" charset="0"/>
              </a:rPr>
              <a:t>References</a:t>
            </a:r>
          </a:p>
        </p:txBody>
      </p:sp>
      <p:sp>
        <p:nvSpPr>
          <p:cNvPr id="133" name="Shape 133"/>
          <p:cNvSpPr/>
          <p:nvPr/>
        </p:nvSpPr>
        <p:spPr>
          <a:xfrm>
            <a:off x="561559" y="19390152"/>
            <a:ext cx="12026638" cy="14060271"/>
          </a:xfrm>
          <a:prstGeom prst="rect">
            <a:avLst/>
          </a:prstGeom>
          <a:ln w="12700">
            <a:miter lim="400000"/>
          </a:ln>
        </p:spPr>
        <p:txBody>
          <a:bodyPr wrap="square" lIns="53346" tIns="53346" rIns="53346" bIns="53346" anchor="ctr">
            <a:spAutoFit/>
          </a:bodyPr>
          <a:lstStyle/>
          <a:p>
            <a:pPr lvl="0" defTabSz="914400">
              <a:defRPr/>
            </a:pPr>
            <a:r>
              <a:rPr lang="en-US" sz="3000" b="1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Photoacoustic imaging:</a:t>
            </a:r>
          </a:p>
          <a:p>
            <a:pPr marL="457200" lvl="0" indent="-457200" defTabSz="914400">
              <a:buFont typeface="Arial" panose="020B0604020202020204" pitchFamily="34" charset="0"/>
              <a:buChar char="•"/>
              <a:defRPr/>
            </a:pPr>
            <a:endParaRPr lang="en-US" sz="3000" dirty="0">
              <a:latin typeface="Calibri" panose="020F0502020204030204" pitchFamily="34" charset="0"/>
              <a:ea typeface="Calibri" charset="0"/>
              <a:cs typeface="Calibri" panose="020F0502020204030204" pitchFamily="34" charset="0"/>
            </a:endParaRPr>
          </a:p>
          <a:p>
            <a:pPr marL="457200" lvl="0" indent="-457200" defTabSz="914400">
              <a:buFont typeface="Arial" panose="020B0604020202020204" pitchFamily="34" charset="0"/>
              <a:buChar char="•"/>
              <a:defRPr/>
            </a:pPr>
            <a:endParaRPr lang="en-US" sz="3000" dirty="0">
              <a:latin typeface="Calibri" panose="020F0502020204030204" pitchFamily="34" charset="0"/>
              <a:ea typeface="Calibri" charset="0"/>
              <a:cs typeface="Calibri" panose="020F0502020204030204" pitchFamily="34" charset="0"/>
            </a:endParaRPr>
          </a:p>
          <a:p>
            <a:pPr marL="457200" lvl="0" indent="-457200" defTabSz="914400">
              <a:buFont typeface="Arial" panose="020B0604020202020204" pitchFamily="34" charset="0"/>
              <a:buChar char="•"/>
              <a:defRPr/>
            </a:pPr>
            <a:endParaRPr lang="en-US" sz="3000" dirty="0">
              <a:latin typeface="Calibri" panose="020F0502020204030204" pitchFamily="34" charset="0"/>
              <a:ea typeface="Calibri" charset="0"/>
              <a:cs typeface="Calibri" panose="020F0502020204030204" pitchFamily="34" charset="0"/>
            </a:endParaRPr>
          </a:p>
          <a:p>
            <a:pPr marL="457200" lvl="0" indent="-457200" defTabSz="914400">
              <a:buFont typeface="Arial" panose="020B0604020202020204" pitchFamily="34" charset="0"/>
              <a:buChar char="•"/>
              <a:defRPr/>
            </a:pPr>
            <a:endParaRPr lang="en-US" sz="3000" dirty="0">
              <a:latin typeface="Calibri" panose="020F0502020204030204" pitchFamily="34" charset="0"/>
              <a:ea typeface="Calibri" charset="0"/>
              <a:cs typeface="Calibri" panose="020F0502020204030204" pitchFamily="34" charset="0"/>
            </a:endParaRPr>
          </a:p>
          <a:p>
            <a:pPr marL="457200" lvl="0" indent="-457200" defTabSz="914400">
              <a:buFont typeface="Arial" panose="020B0604020202020204" pitchFamily="34" charset="0"/>
              <a:buChar char="•"/>
              <a:defRPr/>
            </a:pPr>
            <a:endParaRPr lang="en-US" sz="3000" dirty="0">
              <a:latin typeface="Calibri" panose="020F0502020204030204" pitchFamily="34" charset="0"/>
              <a:ea typeface="Calibri" charset="0"/>
              <a:cs typeface="Calibri" panose="020F0502020204030204" pitchFamily="34" charset="0"/>
            </a:endParaRPr>
          </a:p>
          <a:p>
            <a:pPr marL="457200" lvl="0" indent="-457200" defTabSz="914400">
              <a:buFont typeface="Arial" panose="020B0604020202020204" pitchFamily="34" charset="0"/>
              <a:buChar char="•"/>
              <a:defRPr/>
            </a:pPr>
            <a:endParaRPr lang="en-US" sz="3000" dirty="0">
              <a:latin typeface="Calibri" panose="020F0502020204030204" pitchFamily="34" charset="0"/>
              <a:ea typeface="Calibri" charset="0"/>
              <a:cs typeface="Calibri" panose="020F0502020204030204" pitchFamily="34" charset="0"/>
            </a:endParaRPr>
          </a:p>
          <a:p>
            <a:pPr marL="457200" lvl="0" indent="-457200" defTabSz="914400">
              <a:buFont typeface="Arial" panose="020B0604020202020204" pitchFamily="34" charset="0"/>
              <a:buChar char="•"/>
              <a:defRPr/>
            </a:pPr>
            <a:endParaRPr lang="en-US" sz="3000" dirty="0">
              <a:latin typeface="Calibri" panose="020F0502020204030204" pitchFamily="34" charset="0"/>
              <a:ea typeface="Calibri" charset="0"/>
              <a:cs typeface="Calibri" panose="020F0502020204030204" pitchFamily="34" charset="0"/>
            </a:endParaRPr>
          </a:p>
          <a:p>
            <a:pPr lvl="0" defTabSz="914400">
              <a:defRPr/>
            </a:pP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Mice:</a:t>
            </a:r>
          </a:p>
          <a:p>
            <a:pPr marL="457200" lvl="0" indent="-457200" defTabSz="9144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Wildtype CD1 mice (n=26; 10-12 weeks; mixed gender) </a:t>
            </a:r>
          </a:p>
          <a:p>
            <a:pPr lvl="0" defTabSz="914400">
              <a:spcAft>
                <a:spcPts val="1200"/>
              </a:spcAft>
              <a:defRPr/>
            </a:pP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Treatment:</a:t>
            </a:r>
          </a:p>
          <a:p>
            <a:pPr marL="457200" lvl="0" indent="-4572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CA" sz="3000" dirty="0"/>
              <a:t>Mice were treated with either topical timolol, a non-selective </a:t>
            </a:r>
            <a:r>
              <a:rPr lang="en-CA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ß</a:t>
            </a:r>
            <a:r>
              <a:rPr lang="en-CA" sz="3000" dirty="0"/>
              <a:t>-blocker, 0.5% (n=8), or topical </a:t>
            </a:r>
            <a:r>
              <a:rPr lang="en-CA" sz="3000" dirty="0" err="1"/>
              <a:t>betaxolol</a:t>
            </a:r>
            <a:r>
              <a:rPr lang="en-CA" sz="3000" dirty="0"/>
              <a:t> 0.5% , a selective </a:t>
            </a:r>
            <a:r>
              <a:rPr lang="en-CA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ß</a:t>
            </a:r>
            <a:r>
              <a:rPr lang="en-CA" sz="3000" baseline="-25000" dirty="0"/>
              <a:t>1</a:t>
            </a:r>
            <a:r>
              <a:rPr lang="en-CA" sz="3000" dirty="0"/>
              <a:t>-adrenergic blocker, (n= 6) twice daily for 13 days and compared to respective controls groups (n=5 and n=7; </a:t>
            </a:r>
            <a:r>
              <a:rPr lang="en-CA" sz="3000" dirty="0" err="1"/>
              <a:t>GenTeal</a:t>
            </a:r>
            <a:r>
              <a:rPr lang="en-CA" sz="3000" dirty="0"/>
              <a:t> Artificial Tears) </a:t>
            </a:r>
          </a:p>
          <a:p>
            <a:pPr marL="457200" lvl="0" indent="-4572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CA" sz="3000" dirty="0">
                <a:latin typeface="Calibri" panose="020F0502020204030204" pitchFamily="34" charset="0"/>
                <a:cs typeface="Calibri" panose="020F0502020204030204" pitchFamily="34" charset="0"/>
              </a:rPr>
              <a:t>A final dose of treatment was instilled at 9 am on day 14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Int</a:t>
            </a:r>
            <a:r>
              <a:rPr lang="en-CA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raocular</a:t>
            </a:r>
            <a:r>
              <a:rPr lang="en-CA" sz="3000" b="1" dirty="0">
                <a:latin typeface="Calibri" panose="020F0502020204030204" pitchFamily="34" charset="0"/>
                <a:cs typeface="Calibri" panose="020F0502020204030204" pitchFamily="34" charset="0"/>
              </a:rPr>
              <a:t> Pressure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(IOP):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IOP was measured </a:t>
            </a:r>
            <a:r>
              <a:rPr lang="en-CA" sz="3000" dirty="0">
                <a:latin typeface="Calibri" panose="020F0502020204030204" pitchFamily="34" charset="0"/>
                <a:cs typeface="Calibri" panose="020F0502020204030204" pitchFamily="34" charset="0"/>
              </a:rPr>
              <a:t>by rebound tonometry at baseline and before injection (</a:t>
            </a:r>
            <a:r>
              <a:rPr lang="en-CA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TonoLab</a:t>
            </a:r>
            <a:r>
              <a:rPr lang="en-CA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CA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Icare</a:t>
            </a:r>
            <a:r>
              <a:rPr lang="en-CA" sz="3000" dirty="0">
                <a:latin typeface="Calibri" panose="020F0502020204030204" pitchFamily="34" charset="0"/>
                <a:cs typeface="Calibri" panose="020F0502020204030204" pitchFamily="34" charset="0"/>
              </a:rPr>
              <a:t>, Finland) 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CA" sz="3000" b="1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n vivo Imaging: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3000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hotoacoustic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imaging MSOT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InVision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128 (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iThera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Medical, Germany)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3000" dirty="0">
                <a:latin typeface="Calibri" panose="020F0502020204030204" pitchFamily="34" charset="0"/>
                <a:cs typeface="Calibri" panose="020F0502020204030204" pitchFamily="34" charset="0"/>
              </a:rPr>
              <a:t>Under 2% isoflurane general anesthesia, 1 hour after the last dose, near </a:t>
            </a:r>
            <a:r>
              <a:rPr lang="en-CA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inf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rared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3000" dirty="0">
                <a:latin typeface="Calibri" panose="020F0502020204030204" pitchFamily="34" charset="0"/>
                <a:cs typeface="Calibri" panose="020F0502020204030204" pitchFamily="34" charset="0"/>
              </a:rPr>
              <a:t>QC1- quencher dye 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CA" sz="3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µl; 1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mM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; LI-COR, USA</a:t>
            </a:r>
            <a:r>
              <a:rPr lang="en-CA" sz="3000" dirty="0">
                <a:latin typeface="Calibri" panose="020F0502020204030204" pitchFamily="34" charset="0"/>
                <a:cs typeface="Calibri" panose="020F0502020204030204" pitchFamily="34" charset="0"/>
              </a:rPr>
              <a:t>) conjugated to Bovine Serum Albumin (QC-1/BSA) was injected in the anterior chamber 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Under 1.5% isoflurane gene</a:t>
            </a:r>
            <a:r>
              <a:rPr lang="en-CA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ral</a:t>
            </a:r>
            <a:r>
              <a:rPr lang="en-CA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anesthesia, in vivo cross-sectional photoacoustic MSOT imaging of the head and neck region was performed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55" name="Shape 136"/>
          <p:cNvSpPr>
            <a:spLocks noChangeArrowheads="1"/>
          </p:cNvSpPr>
          <p:nvPr/>
        </p:nvSpPr>
        <p:spPr bwMode="auto">
          <a:xfrm>
            <a:off x="38574586" y="30147944"/>
            <a:ext cx="4565686" cy="691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53346" tIns="53346" rIns="53346" bIns="53346" anchor="ctr">
            <a:spAutoFit/>
          </a:bodyPr>
          <a:lstStyle>
            <a:lvl1pPr eaLnBrk="0" hangingPunct="0">
              <a:spcBef>
                <a:spcPts val="9400"/>
              </a:spcBef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ＭＳ Ｐゴシック" charset="-128"/>
                <a:cs typeface="Helvetica Light" charset="0"/>
                <a:sym typeface="Helvetica Light" charset="0"/>
              </a:defRPr>
            </a:lvl1pPr>
            <a:lvl2pPr marL="742950" indent="-285750" eaLnBrk="0" hangingPunct="0">
              <a:spcBef>
                <a:spcPts val="9400"/>
              </a:spcBef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eaLnBrk="0" hangingPunct="0">
              <a:spcBef>
                <a:spcPts val="9400"/>
              </a:spcBef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eaLnBrk="0" hangingPunct="0">
              <a:spcBef>
                <a:spcPts val="9400"/>
              </a:spcBef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eaLnBrk="0" hangingPunct="0">
              <a:spcBef>
                <a:spcPts val="9400"/>
              </a:spcBef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1320800" eaLnBrk="0" fontAlgn="base" hangingPunct="0">
              <a:spcBef>
                <a:spcPts val="9400"/>
              </a:spcBef>
              <a:spcAft>
                <a:spcPct val="0"/>
              </a:spcAft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1320800" eaLnBrk="0" fontAlgn="base" hangingPunct="0">
              <a:spcBef>
                <a:spcPts val="9400"/>
              </a:spcBef>
              <a:spcAft>
                <a:spcPct val="0"/>
              </a:spcAft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1320800" eaLnBrk="0" fontAlgn="base" hangingPunct="0">
              <a:spcBef>
                <a:spcPts val="9400"/>
              </a:spcBef>
              <a:spcAft>
                <a:spcPct val="0"/>
              </a:spcAft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1320800" eaLnBrk="0" fontAlgn="base" hangingPunct="0">
              <a:spcBef>
                <a:spcPts val="9400"/>
              </a:spcBef>
              <a:spcAft>
                <a:spcPct val="0"/>
              </a:spcAft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ctr" eaLnBrk="1">
              <a:spcBef>
                <a:spcPct val="0"/>
              </a:spcBef>
              <a:buSzTx/>
              <a:buFontTx/>
              <a:buNone/>
            </a:pPr>
            <a:r>
              <a:rPr lang="en-US" altLang="en-US" sz="3793" b="1" dirty="0">
                <a:solidFill>
                  <a:srgbClr val="011993"/>
                </a:solidFill>
                <a:latin typeface="Helvetica" charset="0"/>
                <a:sym typeface="Helvetica" charset="0"/>
              </a:rPr>
              <a:t>Acknowledgments:</a:t>
            </a:r>
          </a:p>
        </p:txBody>
      </p:sp>
      <p:sp>
        <p:nvSpPr>
          <p:cNvPr id="2056" name="Shape 137"/>
          <p:cNvSpPr>
            <a:spLocks noChangeArrowheads="1"/>
          </p:cNvSpPr>
          <p:nvPr/>
        </p:nvSpPr>
        <p:spPr bwMode="auto">
          <a:xfrm>
            <a:off x="44618548" y="30573423"/>
            <a:ext cx="5633286" cy="561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53346" tIns="53346" rIns="53346" bIns="53346" anchor="ctr">
            <a:spAutoFit/>
          </a:bodyPr>
          <a:lstStyle>
            <a:lvl1pPr eaLnBrk="0" hangingPunct="0">
              <a:spcBef>
                <a:spcPts val="9400"/>
              </a:spcBef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ＭＳ Ｐゴシック" charset="-128"/>
                <a:cs typeface="Helvetica Light" charset="0"/>
                <a:sym typeface="Helvetica Light" charset="0"/>
              </a:defRPr>
            </a:lvl1pPr>
            <a:lvl2pPr marL="742950" indent="-285750" eaLnBrk="0" hangingPunct="0">
              <a:spcBef>
                <a:spcPts val="9400"/>
              </a:spcBef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eaLnBrk="0" hangingPunct="0">
              <a:spcBef>
                <a:spcPts val="9400"/>
              </a:spcBef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eaLnBrk="0" hangingPunct="0">
              <a:spcBef>
                <a:spcPts val="9400"/>
              </a:spcBef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eaLnBrk="0" hangingPunct="0">
              <a:spcBef>
                <a:spcPts val="9400"/>
              </a:spcBef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1320800" eaLnBrk="0" fontAlgn="base" hangingPunct="0">
              <a:spcBef>
                <a:spcPts val="9400"/>
              </a:spcBef>
              <a:spcAft>
                <a:spcPct val="0"/>
              </a:spcAft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1320800" eaLnBrk="0" fontAlgn="base" hangingPunct="0">
              <a:spcBef>
                <a:spcPts val="9400"/>
              </a:spcBef>
              <a:spcAft>
                <a:spcPct val="0"/>
              </a:spcAft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1320800" eaLnBrk="0" fontAlgn="base" hangingPunct="0">
              <a:spcBef>
                <a:spcPts val="9400"/>
              </a:spcBef>
              <a:spcAft>
                <a:spcPct val="0"/>
              </a:spcAft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1320800" eaLnBrk="0" fontAlgn="base" hangingPunct="0">
              <a:spcBef>
                <a:spcPts val="9400"/>
              </a:spcBef>
              <a:spcAft>
                <a:spcPct val="0"/>
              </a:spcAft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ctr" eaLnBrk="1">
              <a:spcBef>
                <a:spcPct val="0"/>
              </a:spcBef>
              <a:buSzTx/>
              <a:buFontTx/>
              <a:buNone/>
            </a:pPr>
            <a:r>
              <a:rPr lang="en-US" altLang="en-US" sz="2950" b="1" dirty="0">
                <a:latin typeface="Helvetica" charset="0"/>
                <a:sym typeface="Helvetica" charset="0"/>
              </a:rPr>
              <a:t>Henry </a:t>
            </a:r>
            <a:r>
              <a:rPr lang="en-US" altLang="en-US" sz="2950" b="1" dirty="0" err="1">
                <a:latin typeface="Helvetica" charset="0"/>
                <a:sym typeface="Helvetica" charset="0"/>
              </a:rPr>
              <a:t>Farrugia</a:t>
            </a:r>
            <a:r>
              <a:rPr lang="en-US" altLang="en-US" sz="2950" b="1" dirty="0">
                <a:latin typeface="Helvetica" charset="0"/>
                <a:sym typeface="Helvetica" charset="0"/>
              </a:rPr>
              <a:t> Research Fund</a:t>
            </a:r>
          </a:p>
        </p:txBody>
      </p:sp>
      <p:pic>
        <p:nvPicPr>
          <p:cNvPr id="2088" name="image9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9530" y="30846005"/>
            <a:ext cx="4091102" cy="1366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96914" y="6242166"/>
            <a:ext cx="6916884" cy="70327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346" tIns="53346" rIns="53346" bIns="53346" numCol="1" spcCol="38100" rtlCol="0" anchor="ctr">
            <a:spAutoFit/>
          </a:bodyPr>
          <a:lstStyle/>
          <a:p>
            <a:pPr marL="342900" indent="-342900" hangingPunct="0">
              <a:buFont typeface="Arial" panose="020B0604020202020204" pitchFamily="34" charset="0"/>
              <a:buChar char="•"/>
            </a:pPr>
            <a:r>
              <a:rPr lang="en-CA" sz="3000" dirty="0">
                <a:latin typeface="Calibri" panose="020F0502020204030204" pitchFamily="34" charset="0"/>
                <a:cs typeface="Calibri" panose="020F0502020204030204" pitchFamily="34" charset="0"/>
              </a:rPr>
              <a:t>Glaucoma is a leading cause of irreversible blindness worldwide </a:t>
            </a:r>
            <a:r>
              <a:rPr lang="en-CA" sz="3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CA" sz="30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en-CA" sz="30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hangingPunct="0">
              <a:buFont typeface="Arial" panose="020B0604020202020204" pitchFamily="34" charset="0"/>
              <a:buChar char="•"/>
            </a:pPr>
            <a:r>
              <a:rPr lang="en-CA" sz="3000" dirty="0">
                <a:latin typeface="Calibri" panose="020F0502020204030204" pitchFamily="34" charset="0"/>
                <a:cs typeface="Calibri" panose="020F0502020204030204" pitchFamily="34" charset="0"/>
              </a:rPr>
              <a:t>Increased intraocular pressure (IOP) is a major risk factor for glaucoma </a:t>
            </a:r>
            <a:r>
              <a:rPr lang="en-CA" sz="3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CA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hangingPunct="0">
              <a:buFont typeface="Arial" panose="020B0604020202020204" pitchFamily="34" charset="0"/>
              <a:buChar char="•"/>
            </a:pPr>
            <a:r>
              <a:rPr lang="en-CA" sz="3000" dirty="0">
                <a:latin typeface="Calibri" panose="020F0502020204030204" pitchFamily="34" charset="0"/>
                <a:cs typeface="Calibri" panose="020F0502020204030204" pitchFamily="34" charset="0"/>
              </a:rPr>
              <a:t>IOP increases due to the imbalance between inflow and outflow of aqueous humor </a:t>
            </a:r>
            <a:r>
              <a:rPr lang="en-CA" sz="3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  <a:p>
            <a:pPr marL="342900" indent="-342900" hangingPunct="0">
              <a:buFont typeface="Arial" panose="020B0604020202020204" pitchFamily="34" charset="0"/>
              <a:buChar char="•"/>
            </a:pPr>
            <a:endParaRPr lang="en-CA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hangingPunct="0">
              <a:buFont typeface="Arial" panose="020B0604020202020204" pitchFamily="34" charset="0"/>
              <a:buChar char="•"/>
            </a:pPr>
            <a:r>
              <a:rPr lang="en-CA" sz="3000" dirty="0">
                <a:latin typeface="Calibri" panose="020F0502020204030204" pitchFamily="34" charset="0"/>
                <a:cs typeface="Calibri" panose="020F0502020204030204" pitchFamily="34" charset="0"/>
              </a:rPr>
              <a:t>Aqueous d</a:t>
            </a:r>
            <a:r>
              <a:rPr lang="en-US" sz="300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rains through the conventional and </a:t>
            </a:r>
            <a:r>
              <a:rPr lang="en-US" sz="3000" dirty="0" err="1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uveoscleral</a:t>
            </a:r>
            <a:r>
              <a:rPr lang="en-US" sz="300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 pathways</a:t>
            </a:r>
          </a:p>
          <a:p>
            <a:pPr marL="342900" indent="-342900" hangingPunct="0">
              <a:buFont typeface="Arial" panose="020B0604020202020204" pitchFamily="34" charset="0"/>
              <a:buChar char="•"/>
            </a:pPr>
            <a:r>
              <a:rPr lang="en-CA" sz="3000" dirty="0">
                <a:latin typeface="Calibri" panose="020F0502020204030204" pitchFamily="34" charset="0"/>
                <a:cs typeface="Calibri" panose="020F0502020204030204" pitchFamily="34" charset="0"/>
              </a:rPr>
              <a:t>We have </a:t>
            </a:r>
            <a:r>
              <a:rPr lang="en-US" sz="300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previously</a:t>
            </a:r>
            <a:r>
              <a:rPr lang="en-CA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desc</a:t>
            </a:r>
            <a:r>
              <a:rPr lang="en-US" sz="3000" dirty="0" err="1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ribed</a:t>
            </a:r>
            <a:r>
              <a:rPr lang="en-CA" sz="3000" dirty="0">
                <a:latin typeface="Calibri" panose="020F0502020204030204" pitchFamily="34" charset="0"/>
                <a:cs typeface="Calibri" panose="020F0502020204030204" pitchFamily="34" charset="0"/>
              </a:rPr>
              <a:t> lymphatic </a:t>
            </a:r>
            <a:r>
              <a:rPr lang="en-US" sz="300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drainage from the eye </a:t>
            </a:r>
            <a:r>
              <a:rPr lang="en-US" sz="3000" baseline="3000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4,5</a:t>
            </a:r>
          </a:p>
          <a:p>
            <a:pPr marL="342900" indent="-342900" hangingPunct="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There is evidence in other systems that beta-blockers reduce lymphatic function </a:t>
            </a:r>
            <a:r>
              <a:rPr lang="en-US" sz="3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CA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22297" indent="-222297" hangingPunct="0">
              <a:buFont typeface="Arial" charset="0"/>
              <a:buChar char="•"/>
            </a:pPr>
            <a:endParaRPr lang="en-US" sz="3000" dirty="0">
              <a:latin typeface="Calibri" panose="020F0502020204030204" pitchFamily="34" charset="0"/>
              <a:ea typeface="Calibri" charset="0"/>
              <a:cs typeface="Calibri" panose="020F0502020204030204" pitchFamily="34" charset="0"/>
            </a:endParaRPr>
          </a:p>
        </p:txBody>
      </p:sp>
      <p:sp>
        <p:nvSpPr>
          <p:cNvPr id="186" name="TextBox 185"/>
          <p:cNvSpPr txBox="1"/>
          <p:nvPr/>
        </p:nvSpPr>
        <p:spPr>
          <a:xfrm>
            <a:off x="601717" y="16650465"/>
            <a:ext cx="11798795" cy="15850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346" tIns="53346" rIns="53346" bIns="53346" numCol="1" spcCol="38100" rtlCol="0" anchor="ctr">
            <a:spAutoFit/>
          </a:bodyPr>
          <a:lstStyle/>
          <a:p>
            <a:pPr marL="45720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3200" dirty="0"/>
              <a:t>To study the acute effect of timolol, a non selective </a:t>
            </a:r>
            <a:r>
              <a:rPr lang="en-CA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ß</a:t>
            </a:r>
            <a:r>
              <a:rPr lang="en-CA" sz="3200" dirty="0"/>
              <a:t>-adrenergic blocker, </a:t>
            </a:r>
            <a:r>
              <a:rPr lang="en-CA" altLang="en-US" sz="3200" dirty="0"/>
              <a:t>and </a:t>
            </a:r>
            <a:r>
              <a:rPr lang="en-CA" altLang="en-US" sz="3200" dirty="0" err="1"/>
              <a:t>betaxolol</a:t>
            </a:r>
            <a:r>
              <a:rPr lang="en-CA" altLang="en-US" sz="3200" dirty="0"/>
              <a:t>, a selective </a:t>
            </a:r>
            <a:r>
              <a:rPr lang="en-C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ß</a:t>
            </a:r>
            <a:r>
              <a:rPr lang="en-CA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CA" altLang="en-US" sz="3200" dirty="0"/>
              <a:t>-adrenergic blocker, on lymphatic drainage from the eye</a:t>
            </a:r>
            <a:endParaRPr lang="en-US" sz="3200" dirty="0">
              <a:latin typeface="Calibri" charset="0"/>
              <a:ea typeface="Calibri" charset="0"/>
              <a:cs typeface="Times New Roman" charset="0"/>
            </a:endParaRPr>
          </a:p>
        </p:txBody>
      </p:sp>
      <p:sp>
        <p:nvSpPr>
          <p:cNvPr id="275" name="Shape 137"/>
          <p:cNvSpPr>
            <a:spLocks noChangeArrowheads="1"/>
          </p:cNvSpPr>
          <p:nvPr/>
        </p:nvSpPr>
        <p:spPr bwMode="auto">
          <a:xfrm>
            <a:off x="44063296" y="31082421"/>
            <a:ext cx="6830728" cy="561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53346" tIns="53346" rIns="53346" bIns="53346" anchor="ctr">
            <a:spAutoFit/>
          </a:bodyPr>
          <a:lstStyle>
            <a:lvl1pPr eaLnBrk="0" hangingPunct="0">
              <a:spcBef>
                <a:spcPts val="9400"/>
              </a:spcBef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ＭＳ Ｐゴシック" charset="-128"/>
                <a:cs typeface="Helvetica Light" charset="0"/>
                <a:sym typeface="Helvetica Light" charset="0"/>
              </a:defRPr>
            </a:lvl1pPr>
            <a:lvl2pPr marL="742950" indent="-285750" eaLnBrk="0" hangingPunct="0">
              <a:spcBef>
                <a:spcPts val="9400"/>
              </a:spcBef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eaLnBrk="0" hangingPunct="0">
              <a:spcBef>
                <a:spcPts val="9400"/>
              </a:spcBef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eaLnBrk="0" hangingPunct="0">
              <a:spcBef>
                <a:spcPts val="9400"/>
              </a:spcBef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eaLnBrk="0" hangingPunct="0">
              <a:spcBef>
                <a:spcPts val="9400"/>
              </a:spcBef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1320800" eaLnBrk="0" fontAlgn="base" hangingPunct="0">
              <a:spcBef>
                <a:spcPts val="9400"/>
              </a:spcBef>
              <a:spcAft>
                <a:spcPct val="0"/>
              </a:spcAft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1320800" eaLnBrk="0" fontAlgn="base" hangingPunct="0">
              <a:spcBef>
                <a:spcPts val="9400"/>
              </a:spcBef>
              <a:spcAft>
                <a:spcPct val="0"/>
              </a:spcAft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1320800" eaLnBrk="0" fontAlgn="base" hangingPunct="0">
              <a:spcBef>
                <a:spcPts val="9400"/>
              </a:spcBef>
              <a:spcAft>
                <a:spcPct val="0"/>
              </a:spcAft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1320800" eaLnBrk="0" fontAlgn="base" hangingPunct="0">
              <a:spcBef>
                <a:spcPts val="9400"/>
              </a:spcBef>
              <a:spcAft>
                <a:spcPct val="0"/>
              </a:spcAft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ctr" eaLnBrk="1">
              <a:spcBef>
                <a:spcPct val="0"/>
              </a:spcBef>
              <a:buSzTx/>
              <a:buFontTx/>
              <a:buNone/>
            </a:pPr>
            <a:r>
              <a:rPr lang="en-US" altLang="en-US" sz="2950" b="1" dirty="0">
                <a:latin typeface="Helvetica" charset="0"/>
                <a:sym typeface="Helvetica" charset="0"/>
              </a:rPr>
              <a:t>Thor and Nicky Eaton Research Fund</a:t>
            </a:r>
          </a:p>
        </p:txBody>
      </p:sp>
      <p:sp>
        <p:nvSpPr>
          <p:cNvPr id="317" name="TextBox 316"/>
          <p:cNvSpPr txBox="1"/>
          <p:nvPr/>
        </p:nvSpPr>
        <p:spPr>
          <a:xfrm>
            <a:off x="13556917" y="25036400"/>
            <a:ext cx="12397403" cy="14927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346" tIns="53346" rIns="53346" bIns="53346" numCol="1" spcCol="38100" rtlCol="0" anchor="ctr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CA" sz="3000" dirty="0" err="1"/>
              <a:t>Timolol</a:t>
            </a:r>
            <a:r>
              <a:rPr lang="en-CA" sz="3000" dirty="0"/>
              <a:t> reduced the decay of infrared tracer signal from the eye. Arrows indicate signal in the right eye (Scale bar 5mm; Asterisks indicate the right eye; S, I, R and L indicates superior, inferior, right and left, respectively)</a:t>
            </a:r>
            <a:endParaRPr lang="en-US" sz="30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48" name="Shape 130"/>
          <p:cNvSpPr>
            <a:spLocks noChangeArrowheads="1"/>
          </p:cNvSpPr>
          <p:nvPr/>
        </p:nvSpPr>
        <p:spPr bwMode="auto">
          <a:xfrm>
            <a:off x="38786843" y="25120944"/>
            <a:ext cx="4193789" cy="477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53346" tIns="53346" rIns="53346" bIns="53346" anchor="ctr">
            <a:spAutoFit/>
          </a:bodyPr>
          <a:lstStyle>
            <a:lvl1pPr eaLnBrk="0" hangingPunct="0">
              <a:spcBef>
                <a:spcPts val="9400"/>
              </a:spcBef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ＭＳ Ｐゴシック" charset="-128"/>
                <a:cs typeface="Helvetica Light" charset="0"/>
                <a:sym typeface="Helvetica Light" charset="0"/>
              </a:defRPr>
            </a:lvl1pPr>
            <a:lvl2pPr marL="742950" indent="-285750" eaLnBrk="0" hangingPunct="0">
              <a:spcBef>
                <a:spcPts val="9400"/>
              </a:spcBef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eaLnBrk="0" hangingPunct="0">
              <a:spcBef>
                <a:spcPts val="9400"/>
              </a:spcBef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eaLnBrk="0" hangingPunct="0">
              <a:spcBef>
                <a:spcPts val="9400"/>
              </a:spcBef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eaLnBrk="0" hangingPunct="0">
              <a:spcBef>
                <a:spcPts val="9400"/>
              </a:spcBef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1320800" eaLnBrk="0" fontAlgn="base" hangingPunct="0">
              <a:spcBef>
                <a:spcPts val="9400"/>
              </a:spcBef>
              <a:spcAft>
                <a:spcPct val="0"/>
              </a:spcAft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1320800" eaLnBrk="0" fontAlgn="base" hangingPunct="0">
              <a:spcBef>
                <a:spcPts val="9400"/>
              </a:spcBef>
              <a:spcAft>
                <a:spcPct val="0"/>
              </a:spcAft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1320800" eaLnBrk="0" fontAlgn="base" hangingPunct="0">
              <a:spcBef>
                <a:spcPts val="9400"/>
              </a:spcBef>
              <a:spcAft>
                <a:spcPct val="0"/>
              </a:spcAft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1320800" eaLnBrk="0" fontAlgn="base" hangingPunct="0">
              <a:spcBef>
                <a:spcPts val="9400"/>
              </a:spcBef>
              <a:spcAft>
                <a:spcPct val="0"/>
              </a:spcAft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eaLnBrk="1">
              <a:spcBef>
                <a:spcPct val="0"/>
              </a:spcBef>
              <a:buSzTx/>
              <a:buFontTx/>
              <a:buNone/>
            </a:pPr>
            <a:r>
              <a:rPr lang="en-US" altLang="en-US" sz="2400" b="1" dirty="0">
                <a:solidFill>
                  <a:srgbClr val="011993"/>
                </a:solidFill>
                <a:latin typeface="Helvetica" charset="0"/>
                <a:sym typeface="Helvetica" charset="0"/>
              </a:rPr>
              <a:t>Commercial Conflicts- none</a:t>
            </a:r>
          </a:p>
        </p:txBody>
      </p:sp>
      <p:cxnSp>
        <p:nvCxnSpPr>
          <p:cNvPr id="350" name="Straight Arrow Connector 349"/>
          <p:cNvCxnSpPr>
            <a:cxnSpLocks/>
          </p:cNvCxnSpPr>
          <p:nvPr/>
        </p:nvCxnSpPr>
        <p:spPr>
          <a:xfrm flipV="1">
            <a:off x="23969493" y="13460128"/>
            <a:ext cx="412916" cy="17444"/>
          </a:xfrm>
          <a:prstGeom prst="straightConnector1">
            <a:avLst/>
          </a:prstGeom>
          <a:noFill/>
          <a:ln w="25400" cap="flat">
            <a:solidFill>
              <a:schemeClr val="bg1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09" name="Shape 122"/>
          <p:cNvSpPr>
            <a:spLocks noChangeArrowheads="1"/>
          </p:cNvSpPr>
          <p:nvPr/>
        </p:nvSpPr>
        <p:spPr bwMode="auto">
          <a:xfrm>
            <a:off x="774469" y="15528065"/>
            <a:ext cx="11757026" cy="941832"/>
          </a:xfrm>
          <a:prstGeom prst="roundRect">
            <a:avLst>
              <a:gd name="adj" fmla="val 17746"/>
            </a:avLst>
          </a:prstGeom>
          <a:gradFill rotWithShape="1">
            <a:gsLst>
              <a:gs pos="0">
                <a:srgbClr val="011993"/>
              </a:gs>
              <a:gs pos="100000">
                <a:srgbClr val="011993">
                  <a:alpha val="70000"/>
                </a:srgbClr>
              </a:gs>
            </a:gsLst>
            <a:lin ang="5400000"/>
          </a:gradFill>
          <a:ln>
            <a:noFill/>
          </a:ln>
          <a:effectLst>
            <a:outerShdw blurRad="50800" dist="26940" dir="5400000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53346" tIns="53346" rIns="53346" bIns="53346" anchor="ctr"/>
          <a:lstStyle>
            <a:lvl1pPr eaLnBrk="0" hangingPunct="0">
              <a:defRPr sz="8000">
                <a:solidFill>
                  <a:srgbClr val="000000"/>
                </a:solidFill>
                <a:latin typeface="Arial" charset="0"/>
                <a:ea typeface="ＭＳ Ｐゴシック" charset="-128"/>
                <a:sym typeface="Helvetica" charset="0"/>
              </a:defRPr>
            </a:lvl1pPr>
            <a:lvl2pPr marL="742950" indent="-285750" eaLnBrk="0" hangingPunct="0">
              <a:defRPr sz="8000">
                <a:solidFill>
                  <a:srgbClr val="000000"/>
                </a:solidFill>
                <a:latin typeface="Arial" charset="0"/>
                <a:ea typeface="ＭＳ Ｐゴシック" charset="-128"/>
                <a:sym typeface="Helvetica" charset="0"/>
              </a:defRPr>
            </a:lvl2pPr>
            <a:lvl3pPr marL="1143000" indent="-228600" eaLnBrk="0" hangingPunct="0">
              <a:defRPr sz="8000">
                <a:solidFill>
                  <a:srgbClr val="000000"/>
                </a:solidFill>
                <a:latin typeface="Arial" charset="0"/>
                <a:ea typeface="ＭＳ Ｐゴシック" charset="-128"/>
                <a:sym typeface="Helvetica" charset="0"/>
              </a:defRPr>
            </a:lvl3pPr>
            <a:lvl4pPr marL="1600200" indent="-228600" eaLnBrk="0" hangingPunct="0">
              <a:defRPr sz="8000">
                <a:solidFill>
                  <a:srgbClr val="000000"/>
                </a:solidFill>
                <a:latin typeface="Arial" charset="0"/>
                <a:ea typeface="ＭＳ Ｐゴシック" charset="-128"/>
                <a:sym typeface="Helvetica" charset="0"/>
              </a:defRPr>
            </a:lvl4pPr>
            <a:lvl5pPr marL="2057400" indent="-228600" eaLnBrk="0" hangingPunct="0">
              <a:defRPr sz="8000">
                <a:solidFill>
                  <a:srgbClr val="000000"/>
                </a:solidFill>
                <a:latin typeface="Arial" charset="0"/>
                <a:ea typeface="ＭＳ Ｐゴシック" charset="-128"/>
                <a:sym typeface="Helvetica" charset="0"/>
              </a:defRPr>
            </a:lvl5pPr>
            <a:lvl6pPr marL="2514600" indent="-228600" defTabSz="13208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Arial" charset="0"/>
                <a:ea typeface="ＭＳ Ｐゴシック" charset="-128"/>
                <a:sym typeface="Helvetica" charset="0"/>
              </a:defRPr>
            </a:lvl6pPr>
            <a:lvl7pPr marL="2971800" indent="-228600" defTabSz="13208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Arial" charset="0"/>
                <a:ea typeface="ＭＳ Ｐゴシック" charset="-128"/>
                <a:sym typeface="Helvetica" charset="0"/>
              </a:defRPr>
            </a:lvl7pPr>
            <a:lvl8pPr marL="3429000" indent="-228600" defTabSz="13208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Arial" charset="0"/>
                <a:ea typeface="ＭＳ Ｐゴシック" charset="-128"/>
                <a:sym typeface="Helvetica" charset="0"/>
              </a:defRPr>
            </a:lvl8pPr>
            <a:lvl9pPr marL="3886200" indent="-228600" defTabSz="13208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Arial" charset="0"/>
                <a:ea typeface="ＭＳ Ｐゴシック" charset="-128"/>
                <a:sym typeface="Helvetica" charset="0"/>
              </a:defRPr>
            </a:lvl9pPr>
          </a:lstStyle>
          <a:p>
            <a:pPr algn="ctr" eaLnBrk="1"/>
            <a:endParaRPr lang="en-US" altLang="en-US" sz="3892">
              <a:solidFill>
                <a:srgbClr val="FFFFFF"/>
              </a:solidFill>
              <a:latin typeface="Helvetica Light" charset="0"/>
              <a:sym typeface="Helvetica Light" charset="0"/>
            </a:endParaRPr>
          </a:p>
        </p:txBody>
      </p:sp>
      <p:sp>
        <p:nvSpPr>
          <p:cNvPr id="2094" name="Shape 178"/>
          <p:cNvSpPr>
            <a:spLocks noChangeArrowheads="1"/>
          </p:cNvSpPr>
          <p:nvPr/>
        </p:nvSpPr>
        <p:spPr bwMode="auto">
          <a:xfrm>
            <a:off x="774469" y="15586254"/>
            <a:ext cx="11748407" cy="691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53346" tIns="53346" rIns="53346" bIns="53346" anchor="ctr">
            <a:spAutoFit/>
          </a:bodyPr>
          <a:lstStyle>
            <a:lvl1pPr eaLnBrk="0" hangingPunct="0">
              <a:spcBef>
                <a:spcPts val="9400"/>
              </a:spcBef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ＭＳ Ｐゴシック" charset="-128"/>
                <a:cs typeface="Helvetica Light" charset="0"/>
                <a:sym typeface="Helvetica Light" charset="0"/>
              </a:defRPr>
            </a:lvl1pPr>
            <a:lvl2pPr marL="742950" indent="-285750" eaLnBrk="0" hangingPunct="0">
              <a:spcBef>
                <a:spcPts val="9400"/>
              </a:spcBef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eaLnBrk="0" hangingPunct="0">
              <a:spcBef>
                <a:spcPts val="9400"/>
              </a:spcBef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eaLnBrk="0" hangingPunct="0">
              <a:spcBef>
                <a:spcPts val="9400"/>
              </a:spcBef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eaLnBrk="0" hangingPunct="0">
              <a:spcBef>
                <a:spcPts val="9400"/>
              </a:spcBef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1320800" eaLnBrk="0" fontAlgn="base" hangingPunct="0">
              <a:spcBef>
                <a:spcPts val="9400"/>
              </a:spcBef>
              <a:spcAft>
                <a:spcPct val="0"/>
              </a:spcAft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1320800" eaLnBrk="0" fontAlgn="base" hangingPunct="0">
              <a:spcBef>
                <a:spcPts val="9400"/>
              </a:spcBef>
              <a:spcAft>
                <a:spcPct val="0"/>
              </a:spcAft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1320800" eaLnBrk="0" fontAlgn="base" hangingPunct="0">
              <a:spcBef>
                <a:spcPts val="9400"/>
              </a:spcBef>
              <a:spcAft>
                <a:spcPct val="0"/>
              </a:spcAft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1320800" eaLnBrk="0" fontAlgn="base" hangingPunct="0">
              <a:spcBef>
                <a:spcPts val="9400"/>
              </a:spcBef>
              <a:spcAft>
                <a:spcPct val="0"/>
              </a:spcAft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ctr" eaLnBrk="1">
              <a:spcBef>
                <a:spcPct val="0"/>
              </a:spcBef>
              <a:buSzTx/>
              <a:buFontTx/>
              <a:buNone/>
            </a:pPr>
            <a:r>
              <a:rPr lang="en-US" altLang="en-US" sz="3793" b="1" dirty="0">
                <a:solidFill>
                  <a:schemeClr val="bg1"/>
                </a:solidFill>
                <a:latin typeface="Helvetica" charset="0"/>
                <a:sym typeface="Helvetica" charset="0"/>
              </a:rPr>
              <a:t>Purpose</a:t>
            </a:r>
          </a:p>
        </p:txBody>
      </p:sp>
      <p:pic>
        <p:nvPicPr>
          <p:cNvPr id="210" name="Picture 101" descr="SM_logoTagline_stkd_4c_rev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6918" y="796593"/>
            <a:ext cx="5358385" cy="2919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" name="Picture 21" descr="UofToronto_Log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490" y="409569"/>
            <a:ext cx="6982345" cy="2925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3" name="Shape 123"/>
          <p:cNvSpPr>
            <a:spLocks noChangeArrowheads="1"/>
          </p:cNvSpPr>
          <p:nvPr/>
        </p:nvSpPr>
        <p:spPr bwMode="auto">
          <a:xfrm>
            <a:off x="13926594" y="11978132"/>
            <a:ext cx="11757025" cy="947958"/>
          </a:xfrm>
          <a:prstGeom prst="roundRect">
            <a:avLst>
              <a:gd name="adj" fmla="val 16402"/>
            </a:avLst>
          </a:prstGeom>
          <a:gradFill rotWithShape="1">
            <a:gsLst>
              <a:gs pos="0">
                <a:srgbClr val="011993"/>
              </a:gs>
              <a:gs pos="100000">
                <a:srgbClr val="011993">
                  <a:alpha val="70000"/>
                </a:srgbClr>
              </a:gs>
            </a:gsLst>
            <a:lin ang="5400000"/>
          </a:gradFill>
          <a:ln>
            <a:noFill/>
          </a:ln>
          <a:effectLst>
            <a:outerShdw blurRad="50800" dist="26940" dir="5400000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53346" tIns="53346" rIns="53346" bIns="53346" anchor="ctr"/>
          <a:lstStyle>
            <a:lvl1pPr eaLnBrk="0" hangingPunct="0">
              <a:defRPr sz="8000">
                <a:solidFill>
                  <a:srgbClr val="000000"/>
                </a:solidFill>
                <a:latin typeface="Arial" charset="0"/>
                <a:ea typeface="ＭＳ Ｐゴシック" charset="-128"/>
                <a:sym typeface="Helvetica" charset="0"/>
              </a:defRPr>
            </a:lvl1pPr>
            <a:lvl2pPr marL="742950" indent="-285750" eaLnBrk="0" hangingPunct="0">
              <a:defRPr sz="8000">
                <a:solidFill>
                  <a:srgbClr val="000000"/>
                </a:solidFill>
                <a:latin typeface="Arial" charset="0"/>
                <a:ea typeface="ＭＳ Ｐゴシック" charset="-128"/>
                <a:sym typeface="Helvetica" charset="0"/>
              </a:defRPr>
            </a:lvl2pPr>
            <a:lvl3pPr marL="1143000" indent="-228600" eaLnBrk="0" hangingPunct="0">
              <a:defRPr sz="8000">
                <a:solidFill>
                  <a:srgbClr val="000000"/>
                </a:solidFill>
                <a:latin typeface="Arial" charset="0"/>
                <a:ea typeface="ＭＳ Ｐゴシック" charset="-128"/>
                <a:sym typeface="Helvetica" charset="0"/>
              </a:defRPr>
            </a:lvl3pPr>
            <a:lvl4pPr marL="1600200" indent="-228600" eaLnBrk="0" hangingPunct="0">
              <a:defRPr sz="8000">
                <a:solidFill>
                  <a:srgbClr val="000000"/>
                </a:solidFill>
                <a:latin typeface="Arial" charset="0"/>
                <a:ea typeface="ＭＳ Ｐゴシック" charset="-128"/>
                <a:sym typeface="Helvetica" charset="0"/>
              </a:defRPr>
            </a:lvl4pPr>
            <a:lvl5pPr marL="2057400" indent="-228600" eaLnBrk="0" hangingPunct="0">
              <a:defRPr sz="8000">
                <a:solidFill>
                  <a:srgbClr val="000000"/>
                </a:solidFill>
                <a:latin typeface="Arial" charset="0"/>
                <a:ea typeface="ＭＳ Ｐゴシック" charset="-128"/>
                <a:sym typeface="Helvetica" charset="0"/>
              </a:defRPr>
            </a:lvl5pPr>
            <a:lvl6pPr marL="2514600" indent="-228600" defTabSz="13208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Arial" charset="0"/>
                <a:ea typeface="ＭＳ Ｐゴシック" charset="-128"/>
                <a:sym typeface="Helvetica" charset="0"/>
              </a:defRPr>
            </a:lvl6pPr>
            <a:lvl7pPr marL="2971800" indent="-228600" defTabSz="13208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Arial" charset="0"/>
                <a:ea typeface="ＭＳ Ｐゴシック" charset="-128"/>
                <a:sym typeface="Helvetica" charset="0"/>
              </a:defRPr>
            </a:lvl7pPr>
            <a:lvl8pPr marL="3429000" indent="-228600" defTabSz="13208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Arial" charset="0"/>
                <a:ea typeface="ＭＳ Ｐゴシック" charset="-128"/>
                <a:sym typeface="Helvetica" charset="0"/>
              </a:defRPr>
            </a:lvl8pPr>
            <a:lvl9pPr marL="3886200" indent="-228600" defTabSz="13208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Arial" charset="0"/>
                <a:ea typeface="ＭＳ Ｐゴシック" charset="-128"/>
                <a:sym typeface="Helvetica" charset="0"/>
              </a:defRPr>
            </a:lvl9pPr>
          </a:lstStyle>
          <a:p>
            <a:pPr algn="ctr" eaLnBrk="1"/>
            <a:endParaRPr lang="en-US" altLang="en-US" sz="3892">
              <a:solidFill>
                <a:srgbClr val="FFFFFF"/>
              </a:solidFill>
              <a:latin typeface="Helvetica Light" charset="0"/>
              <a:sym typeface="Helvetica Light" charset="0"/>
            </a:endParaRPr>
          </a:p>
        </p:txBody>
      </p:sp>
      <p:sp>
        <p:nvSpPr>
          <p:cNvPr id="2148" name="Shape 128"/>
          <p:cNvSpPr>
            <a:spLocks noChangeArrowheads="1"/>
          </p:cNvSpPr>
          <p:nvPr/>
        </p:nvSpPr>
        <p:spPr bwMode="auto">
          <a:xfrm>
            <a:off x="14013907" y="12050542"/>
            <a:ext cx="11669713" cy="78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53346" tIns="53346" rIns="53346" bIns="53346" anchor="ctr">
            <a:spAutoFit/>
          </a:bodyPr>
          <a:lstStyle>
            <a:lvl1pPr eaLnBrk="0" hangingPunct="0">
              <a:spcBef>
                <a:spcPts val="9400"/>
              </a:spcBef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ＭＳ Ｐゴシック" charset="-128"/>
                <a:cs typeface="Helvetica Light" charset="0"/>
                <a:sym typeface="Helvetica Light" charset="0"/>
              </a:defRPr>
            </a:lvl1pPr>
            <a:lvl2pPr marL="742950" indent="-285750" eaLnBrk="0" hangingPunct="0">
              <a:spcBef>
                <a:spcPts val="9400"/>
              </a:spcBef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eaLnBrk="0" hangingPunct="0">
              <a:spcBef>
                <a:spcPts val="9400"/>
              </a:spcBef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eaLnBrk="0" hangingPunct="0">
              <a:spcBef>
                <a:spcPts val="9400"/>
              </a:spcBef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eaLnBrk="0" hangingPunct="0">
              <a:spcBef>
                <a:spcPts val="9400"/>
              </a:spcBef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1320800" eaLnBrk="0" fontAlgn="base" hangingPunct="0">
              <a:spcBef>
                <a:spcPts val="9400"/>
              </a:spcBef>
              <a:spcAft>
                <a:spcPct val="0"/>
              </a:spcAft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1320800" eaLnBrk="0" fontAlgn="base" hangingPunct="0">
              <a:spcBef>
                <a:spcPts val="9400"/>
              </a:spcBef>
              <a:spcAft>
                <a:spcPct val="0"/>
              </a:spcAft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1320800" eaLnBrk="0" fontAlgn="base" hangingPunct="0">
              <a:spcBef>
                <a:spcPts val="9400"/>
              </a:spcBef>
              <a:spcAft>
                <a:spcPct val="0"/>
              </a:spcAft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1320800" eaLnBrk="0" fontAlgn="base" hangingPunct="0">
              <a:spcBef>
                <a:spcPts val="9400"/>
              </a:spcBef>
              <a:spcAft>
                <a:spcPct val="0"/>
              </a:spcAft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ctr" eaLnBrk="1">
              <a:spcBef>
                <a:spcPct val="0"/>
              </a:spcBef>
              <a:buSzTx/>
              <a:buFontTx/>
              <a:buNone/>
            </a:pPr>
            <a:r>
              <a:rPr lang="en-US" altLang="en-US" sz="4402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  <a:sym typeface="Helvetica" charset="0"/>
              </a:rPr>
              <a:t> Results</a:t>
            </a: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13111034" y="5012238"/>
            <a:ext cx="0" cy="28342031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15" name="Straight Connector 214"/>
          <p:cNvCxnSpPr>
            <a:cxnSpLocks/>
          </p:cNvCxnSpPr>
          <p:nvPr/>
        </p:nvCxnSpPr>
        <p:spPr>
          <a:xfrm>
            <a:off x="26112200" y="4977128"/>
            <a:ext cx="0" cy="28342031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17" name="Straight Connector 216"/>
          <p:cNvCxnSpPr>
            <a:cxnSpLocks/>
          </p:cNvCxnSpPr>
          <p:nvPr/>
        </p:nvCxnSpPr>
        <p:spPr>
          <a:xfrm>
            <a:off x="38286049" y="5097140"/>
            <a:ext cx="0" cy="28342031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21" name="Shape 123"/>
          <p:cNvSpPr>
            <a:spLocks noChangeArrowheads="1"/>
          </p:cNvSpPr>
          <p:nvPr/>
        </p:nvSpPr>
        <p:spPr bwMode="auto">
          <a:xfrm>
            <a:off x="696914" y="4989327"/>
            <a:ext cx="11807412" cy="943806"/>
          </a:xfrm>
          <a:prstGeom prst="roundRect">
            <a:avLst>
              <a:gd name="adj" fmla="val 16402"/>
            </a:avLst>
          </a:prstGeom>
          <a:gradFill rotWithShape="1">
            <a:gsLst>
              <a:gs pos="0">
                <a:srgbClr val="011993"/>
              </a:gs>
              <a:gs pos="100000">
                <a:srgbClr val="011993">
                  <a:alpha val="70000"/>
                </a:srgbClr>
              </a:gs>
            </a:gsLst>
            <a:lin ang="5400000"/>
          </a:gradFill>
          <a:ln>
            <a:noFill/>
          </a:ln>
          <a:effectLst>
            <a:outerShdw blurRad="50800" dist="26940" dir="5400000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53346" tIns="53346" rIns="53346" bIns="53346" anchor="ctr"/>
          <a:lstStyle>
            <a:lvl1pPr eaLnBrk="0" hangingPunct="0">
              <a:defRPr sz="8000">
                <a:solidFill>
                  <a:srgbClr val="000000"/>
                </a:solidFill>
                <a:latin typeface="Arial" charset="0"/>
                <a:ea typeface="ＭＳ Ｐゴシック" charset="-128"/>
                <a:sym typeface="Helvetica" charset="0"/>
              </a:defRPr>
            </a:lvl1pPr>
            <a:lvl2pPr marL="742950" indent="-285750" eaLnBrk="0" hangingPunct="0">
              <a:defRPr sz="8000">
                <a:solidFill>
                  <a:srgbClr val="000000"/>
                </a:solidFill>
                <a:latin typeface="Arial" charset="0"/>
                <a:ea typeface="ＭＳ Ｐゴシック" charset="-128"/>
                <a:sym typeface="Helvetica" charset="0"/>
              </a:defRPr>
            </a:lvl2pPr>
            <a:lvl3pPr marL="1143000" indent="-228600" eaLnBrk="0" hangingPunct="0">
              <a:defRPr sz="8000">
                <a:solidFill>
                  <a:srgbClr val="000000"/>
                </a:solidFill>
                <a:latin typeface="Arial" charset="0"/>
                <a:ea typeface="ＭＳ Ｐゴシック" charset="-128"/>
                <a:sym typeface="Helvetica" charset="0"/>
              </a:defRPr>
            </a:lvl3pPr>
            <a:lvl4pPr marL="1600200" indent="-228600" eaLnBrk="0" hangingPunct="0">
              <a:defRPr sz="8000">
                <a:solidFill>
                  <a:srgbClr val="000000"/>
                </a:solidFill>
                <a:latin typeface="Arial" charset="0"/>
                <a:ea typeface="ＭＳ Ｐゴシック" charset="-128"/>
                <a:sym typeface="Helvetica" charset="0"/>
              </a:defRPr>
            </a:lvl4pPr>
            <a:lvl5pPr marL="2057400" indent="-228600" eaLnBrk="0" hangingPunct="0">
              <a:defRPr sz="8000">
                <a:solidFill>
                  <a:srgbClr val="000000"/>
                </a:solidFill>
                <a:latin typeface="Arial" charset="0"/>
                <a:ea typeface="ＭＳ Ｐゴシック" charset="-128"/>
                <a:sym typeface="Helvetica" charset="0"/>
              </a:defRPr>
            </a:lvl5pPr>
            <a:lvl6pPr marL="2514600" indent="-228600" defTabSz="13208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Arial" charset="0"/>
                <a:ea typeface="ＭＳ Ｐゴシック" charset="-128"/>
                <a:sym typeface="Helvetica" charset="0"/>
              </a:defRPr>
            </a:lvl6pPr>
            <a:lvl7pPr marL="2971800" indent="-228600" defTabSz="13208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Arial" charset="0"/>
                <a:ea typeface="ＭＳ Ｐゴシック" charset="-128"/>
                <a:sym typeface="Helvetica" charset="0"/>
              </a:defRPr>
            </a:lvl7pPr>
            <a:lvl8pPr marL="3429000" indent="-228600" defTabSz="13208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Arial" charset="0"/>
                <a:ea typeface="ＭＳ Ｐゴシック" charset="-128"/>
                <a:sym typeface="Helvetica" charset="0"/>
              </a:defRPr>
            </a:lvl8pPr>
            <a:lvl9pPr marL="3886200" indent="-228600" defTabSz="13208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Arial" charset="0"/>
                <a:ea typeface="ＭＳ Ｐゴシック" charset="-128"/>
                <a:sym typeface="Helvetica" charset="0"/>
              </a:defRPr>
            </a:lvl9pPr>
          </a:lstStyle>
          <a:p>
            <a:pPr algn="ctr" eaLnBrk="1"/>
            <a:endParaRPr lang="en-US" altLang="en-US" sz="3892">
              <a:solidFill>
                <a:srgbClr val="FFFFFF"/>
              </a:solidFill>
              <a:latin typeface="Helvetica Light" charset="0"/>
              <a:sym typeface="Helvetica Light" charset="0"/>
            </a:endParaRPr>
          </a:p>
        </p:txBody>
      </p:sp>
      <p:sp>
        <p:nvSpPr>
          <p:cNvPr id="2146" name="Shape 126"/>
          <p:cNvSpPr>
            <a:spLocks noChangeArrowheads="1"/>
          </p:cNvSpPr>
          <p:nvPr/>
        </p:nvSpPr>
        <p:spPr bwMode="auto">
          <a:xfrm>
            <a:off x="696914" y="5039219"/>
            <a:ext cx="11757024" cy="78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53346" tIns="53346" rIns="53346" bIns="53346" anchor="ctr">
            <a:spAutoFit/>
          </a:bodyPr>
          <a:lstStyle>
            <a:lvl1pPr eaLnBrk="0" hangingPunct="0">
              <a:spcBef>
                <a:spcPts val="9400"/>
              </a:spcBef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ＭＳ Ｐゴシック" charset="-128"/>
                <a:cs typeface="Helvetica Light" charset="0"/>
                <a:sym typeface="Helvetica Light" charset="0"/>
              </a:defRPr>
            </a:lvl1pPr>
            <a:lvl2pPr marL="742950" indent="-285750" eaLnBrk="0" hangingPunct="0">
              <a:spcBef>
                <a:spcPts val="9400"/>
              </a:spcBef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eaLnBrk="0" hangingPunct="0">
              <a:spcBef>
                <a:spcPts val="9400"/>
              </a:spcBef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eaLnBrk="0" hangingPunct="0">
              <a:spcBef>
                <a:spcPts val="9400"/>
              </a:spcBef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eaLnBrk="0" hangingPunct="0">
              <a:spcBef>
                <a:spcPts val="9400"/>
              </a:spcBef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1320800" eaLnBrk="0" fontAlgn="base" hangingPunct="0">
              <a:spcBef>
                <a:spcPts val="9400"/>
              </a:spcBef>
              <a:spcAft>
                <a:spcPct val="0"/>
              </a:spcAft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1320800" eaLnBrk="0" fontAlgn="base" hangingPunct="0">
              <a:spcBef>
                <a:spcPts val="9400"/>
              </a:spcBef>
              <a:spcAft>
                <a:spcPct val="0"/>
              </a:spcAft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1320800" eaLnBrk="0" fontAlgn="base" hangingPunct="0">
              <a:spcBef>
                <a:spcPts val="9400"/>
              </a:spcBef>
              <a:spcAft>
                <a:spcPct val="0"/>
              </a:spcAft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1320800" eaLnBrk="0" fontAlgn="base" hangingPunct="0">
              <a:spcBef>
                <a:spcPts val="9400"/>
              </a:spcBef>
              <a:spcAft>
                <a:spcPct val="0"/>
              </a:spcAft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ctr" eaLnBrk="1">
              <a:spcBef>
                <a:spcPct val="0"/>
              </a:spcBef>
              <a:buSzTx/>
              <a:buFontTx/>
              <a:buNone/>
            </a:pPr>
            <a:r>
              <a:rPr lang="en-US" altLang="en-US" sz="4402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  <a:sym typeface="Helvetica" charset="0"/>
              </a:rPr>
              <a:t>Introduction</a:t>
            </a:r>
          </a:p>
        </p:txBody>
      </p:sp>
      <p:sp>
        <p:nvSpPr>
          <p:cNvPr id="192" name="Title 1">
            <a:extLst>
              <a:ext uri="{FF2B5EF4-FFF2-40B4-BE49-F238E27FC236}">
                <a16:creationId xmlns:a16="http://schemas.microsoft.com/office/drawing/2014/main" id="{FA41FDBB-B968-6F4E-B8C7-739587DA9F84}"/>
              </a:ext>
            </a:extLst>
          </p:cNvPr>
          <p:cNvSpPr txBox="1">
            <a:spLocks/>
          </p:cNvSpPr>
          <p:nvPr/>
        </p:nvSpPr>
        <p:spPr>
          <a:xfrm>
            <a:off x="13601537" y="26424020"/>
            <a:ext cx="1245754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Helvetica" pitchFamily="2" charset="0"/>
                <a:ea typeface="Calibri" charset="0"/>
                <a:cs typeface="Calibri" charset="0"/>
              </a:rPr>
              <a:t>Timolol Eye Signal Quantification</a:t>
            </a:r>
          </a:p>
        </p:txBody>
      </p:sp>
      <p:sp>
        <p:nvSpPr>
          <p:cNvPr id="229" name="Title 1">
            <a:extLst>
              <a:ext uri="{FF2B5EF4-FFF2-40B4-BE49-F238E27FC236}">
                <a16:creationId xmlns:a16="http://schemas.microsoft.com/office/drawing/2014/main" id="{78A5C66F-955F-6E4B-B4D4-FF9EECE522BC}"/>
              </a:ext>
            </a:extLst>
          </p:cNvPr>
          <p:cNvSpPr txBox="1">
            <a:spLocks/>
          </p:cNvSpPr>
          <p:nvPr/>
        </p:nvSpPr>
        <p:spPr>
          <a:xfrm>
            <a:off x="26480757" y="15904007"/>
            <a:ext cx="11905859" cy="14929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45512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86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3600" b="1" dirty="0">
                <a:solidFill>
                  <a:schemeClr val="accent5">
                    <a:lumMod val="75000"/>
                  </a:schemeClr>
                </a:solidFill>
                <a:latin typeface="Helvetica" pitchFamily="2" charset="0"/>
              </a:rPr>
              <a:t>Photoacoustic Ce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  <a:latin typeface="Helvetica" pitchFamily="2" charset="0"/>
                <a:ea typeface="Calibri" charset="0"/>
                <a:cs typeface="Calibri" charset="0"/>
              </a:rPr>
              <a:t>rvical</a:t>
            </a:r>
            <a:r>
              <a:rPr lang="en-CA" sz="3600" b="1" dirty="0">
                <a:solidFill>
                  <a:schemeClr val="accent5">
                    <a:lumMod val="75000"/>
                  </a:schemeClr>
                </a:solidFill>
                <a:latin typeface="Helvetica" pitchFamily="2" charset="0"/>
              </a:rPr>
              <a:t> Lymph Node Imaging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A1622A4-B4FE-2D4A-B06F-A3C0876E66B3}"/>
              </a:ext>
            </a:extLst>
          </p:cNvPr>
          <p:cNvGrpSpPr/>
          <p:nvPr/>
        </p:nvGrpSpPr>
        <p:grpSpPr>
          <a:xfrm>
            <a:off x="3861165" y="32294209"/>
            <a:ext cx="6713034" cy="1781156"/>
            <a:chOff x="2630583" y="23762838"/>
            <a:chExt cx="6713034" cy="1781156"/>
          </a:xfrm>
        </p:grpSpPr>
        <p:cxnSp>
          <p:nvCxnSpPr>
            <p:cNvPr id="340" name="Straight Connector 339">
              <a:extLst>
                <a:ext uri="{FF2B5EF4-FFF2-40B4-BE49-F238E27FC236}">
                  <a16:creationId xmlns:a16="http://schemas.microsoft.com/office/drawing/2014/main" id="{566D9B20-486D-1A44-B0EB-1077724206FB}"/>
                </a:ext>
              </a:extLst>
            </p:cNvPr>
            <p:cNvCxnSpPr>
              <a:cxnSpLocks/>
            </p:cNvCxnSpPr>
            <p:nvPr/>
          </p:nvCxnSpPr>
          <p:spPr>
            <a:xfrm>
              <a:off x="2630583" y="24899766"/>
              <a:ext cx="5424844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1" name="TextBox 340">
              <a:extLst>
                <a:ext uri="{FF2B5EF4-FFF2-40B4-BE49-F238E27FC236}">
                  <a16:creationId xmlns:a16="http://schemas.microsoft.com/office/drawing/2014/main" id="{07E71240-2723-0847-96FE-B96CB817F1FD}"/>
                </a:ext>
              </a:extLst>
            </p:cNvPr>
            <p:cNvSpPr txBox="1"/>
            <p:nvPr/>
          </p:nvSpPr>
          <p:spPr>
            <a:xfrm>
              <a:off x="2630583" y="25082329"/>
              <a:ext cx="67130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Pre-scan             20 min         2h                4h</a:t>
              </a:r>
            </a:p>
          </p:txBody>
        </p:sp>
        <p:sp>
          <p:nvSpPr>
            <p:cNvPr id="343" name="Down Arrow 342">
              <a:extLst>
                <a:ext uri="{FF2B5EF4-FFF2-40B4-BE49-F238E27FC236}">
                  <a16:creationId xmlns:a16="http://schemas.microsoft.com/office/drawing/2014/main" id="{EC8C7C86-77F3-CC4C-9D0E-92B3DE9781E0}"/>
                </a:ext>
              </a:extLst>
            </p:cNvPr>
            <p:cNvSpPr/>
            <p:nvPr/>
          </p:nvSpPr>
          <p:spPr>
            <a:xfrm flipH="1">
              <a:off x="2991301" y="24187034"/>
              <a:ext cx="265043" cy="678070"/>
            </a:xfrm>
            <a:prstGeom prst="down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Down Arrow 344">
              <a:extLst>
                <a:ext uri="{FF2B5EF4-FFF2-40B4-BE49-F238E27FC236}">
                  <a16:creationId xmlns:a16="http://schemas.microsoft.com/office/drawing/2014/main" id="{7CE64BF7-2E6F-E44B-9097-9860EAA3998F}"/>
                </a:ext>
              </a:extLst>
            </p:cNvPr>
            <p:cNvSpPr/>
            <p:nvPr/>
          </p:nvSpPr>
          <p:spPr>
            <a:xfrm flipH="1">
              <a:off x="4916871" y="24184774"/>
              <a:ext cx="251791" cy="678070"/>
            </a:xfrm>
            <a:prstGeom prst="down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Down Arrow 346">
              <a:extLst>
                <a:ext uri="{FF2B5EF4-FFF2-40B4-BE49-F238E27FC236}">
                  <a16:creationId xmlns:a16="http://schemas.microsoft.com/office/drawing/2014/main" id="{CE1C91B8-54F7-D245-ADF3-BA0DD7BA6890}"/>
                </a:ext>
              </a:extLst>
            </p:cNvPr>
            <p:cNvSpPr/>
            <p:nvPr/>
          </p:nvSpPr>
          <p:spPr>
            <a:xfrm flipH="1">
              <a:off x="6159633" y="24178147"/>
              <a:ext cx="251791" cy="678070"/>
            </a:xfrm>
            <a:prstGeom prst="down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Down Arrow 350">
              <a:extLst>
                <a:ext uri="{FF2B5EF4-FFF2-40B4-BE49-F238E27FC236}">
                  <a16:creationId xmlns:a16="http://schemas.microsoft.com/office/drawing/2014/main" id="{4B17F708-ED51-CC43-8695-8D090AC7C789}"/>
                </a:ext>
              </a:extLst>
            </p:cNvPr>
            <p:cNvSpPr/>
            <p:nvPr/>
          </p:nvSpPr>
          <p:spPr>
            <a:xfrm flipH="1">
              <a:off x="7523502" y="24184774"/>
              <a:ext cx="251791" cy="678070"/>
            </a:xfrm>
            <a:prstGeom prst="down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3" name="Straight Connector 352">
              <a:extLst>
                <a:ext uri="{FF2B5EF4-FFF2-40B4-BE49-F238E27FC236}">
                  <a16:creationId xmlns:a16="http://schemas.microsoft.com/office/drawing/2014/main" id="{1699C499-0C9E-244F-8C4D-D9415ABEDB0F}"/>
                </a:ext>
              </a:extLst>
            </p:cNvPr>
            <p:cNvCxnSpPr/>
            <p:nvPr/>
          </p:nvCxnSpPr>
          <p:spPr>
            <a:xfrm>
              <a:off x="4147148" y="24184774"/>
              <a:ext cx="0" cy="127351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1" name="TextBox 360">
              <a:extLst>
                <a:ext uri="{FF2B5EF4-FFF2-40B4-BE49-F238E27FC236}">
                  <a16:creationId xmlns:a16="http://schemas.microsoft.com/office/drawing/2014/main" id="{87E7A850-9FD3-8847-A297-EF85FC973D9D}"/>
                </a:ext>
              </a:extLst>
            </p:cNvPr>
            <p:cNvSpPr txBox="1"/>
            <p:nvPr/>
          </p:nvSpPr>
          <p:spPr>
            <a:xfrm>
              <a:off x="3461348" y="23762838"/>
              <a:ext cx="1371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Injection</a:t>
              </a:r>
            </a:p>
          </p:txBody>
        </p:sp>
      </p:grpSp>
      <p:sp>
        <p:nvSpPr>
          <p:cNvPr id="366" name="Title 1">
            <a:extLst>
              <a:ext uri="{FF2B5EF4-FFF2-40B4-BE49-F238E27FC236}">
                <a16:creationId xmlns:a16="http://schemas.microsoft.com/office/drawing/2014/main" id="{E8CD4D2C-95A7-3442-81EE-E11D41DD1669}"/>
              </a:ext>
            </a:extLst>
          </p:cNvPr>
          <p:cNvSpPr txBox="1">
            <a:spLocks/>
          </p:cNvSpPr>
          <p:nvPr/>
        </p:nvSpPr>
        <p:spPr>
          <a:xfrm>
            <a:off x="13556686" y="46308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Work Flow:</a:t>
            </a:r>
          </a:p>
        </p:txBody>
      </p:sp>
      <p:sp>
        <p:nvSpPr>
          <p:cNvPr id="371" name="Shape 137">
            <a:extLst>
              <a:ext uri="{FF2B5EF4-FFF2-40B4-BE49-F238E27FC236}">
                <a16:creationId xmlns:a16="http://schemas.microsoft.com/office/drawing/2014/main" id="{14C31B9D-6537-E347-AB25-FBF6E8981F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15018" y="31543558"/>
            <a:ext cx="7127284" cy="561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53346" tIns="53346" rIns="53346" bIns="53346" anchor="ctr">
            <a:spAutoFit/>
          </a:bodyPr>
          <a:lstStyle>
            <a:lvl1pPr eaLnBrk="0" hangingPunct="0">
              <a:spcBef>
                <a:spcPts val="9400"/>
              </a:spcBef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ＭＳ Ｐゴシック" charset="-128"/>
                <a:cs typeface="Helvetica Light" charset="0"/>
                <a:sym typeface="Helvetica Light" charset="0"/>
              </a:defRPr>
            </a:lvl1pPr>
            <a:lvl2pPr marL="742950" indent="-285750" eaLnBrk="0" hangingPunct="0">
              <a:spcBef>
                <a:spcPts val="9400"/>
              </a:spcBef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eaLnBrk="0" hangingPunct="0">
              <a:spcBef>
                <a:spcPts val="9400"/>
              </a:spcBef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eaLnBrk="0" hangingPunct="0">
              <a:spcBef>
                <a:spcPts val="9400"/>
              </a:spcBef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eaLnBrk="0" hangingPunct="0">
              <a:spcBef>
                <a:spcPts val="9400"/>
              </a:spcBef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1320800" eaLnBrk="0" fontAlgn="base" hangingPunct="0">
              <a:spcBef>
                <a:spcPts val="9400"/>
              </a:spcBef>
              <a:spcAft>
                <a:spcPct val="0"/>
              </a:spcAft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1320800" eaLnBrk="0" fontAlgn="base" hangingPunct="0">
              <a:spcBef>
                <a:spcPts val="9400"/>
              </a:spcBef>
              <a:spcAft>
                <a:spcPct val="0"/>
              </a:spcAft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1320800" eaLnBrk="0" fontAlgn="base" hangingPunct="0">
              <a:spcBef>
                <a:spcPts val="9400"/>
              </a:spcBef>
              <a:spcAft>
                <a:spcPct val="0"/>
              </a:spcAft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1320800" eaLnBrk="0" fontAlgn="base" hangingPunct="0">
              <a:spcBef>
                <a:spcPts val="9400"/>
              </a:spcBef>
              <a:spcAft>
                <a:spcPct val="0"/>
              </a:spcAft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ctr" eaLnBrk="1">
              <a:spcBef>
                <a:spcPct val="0"/>
              </a:spcBef>
              <a:buSzTx/>
              <a:buFontTx/>
              <a:buNone/>
            </a:pPr>
            <a:r>
              <a:rPr lang="en-US" altLang="en-US" sz="2950" b="1" dirty="0">
                <a:latin typeface="Helvetica" charset="0"/>
                <a:sym typeface="Helvetica" charset="0"/>
              </a:rPr>
              <a:t>Glaucoma Research Society of Canada</a:t>
            </a:r>
          </a:p>
        </p:txBody>
      </p:sp>
      <p:pic>
        <p:nvPicPr>
          <p:cNvPr id="372" name="Picture 2">
            <a:extLst>
              <a:ext uri="{FF2B5EF4-FFF2-40B4-BE49-F238E27FC236}">
                <a16:creationId xmlns:a16="http://schemas.microsoft.com/office/drawing/2014/main" id="{E142A259-3259-F449-90AD-38008357A1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89530" y="32144050"/>
            <a:ext cx="3561381" cy="199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3" name="Content Placeholder 2">
            <a:extLst>
              <a:ext uri="{FF2B5EF4-FFF2-40B4-BE49-F238E27FC236}">
                <a16:creationId xmlns:a16="http://schemas.microsoft.com/office/drawing/2014/main" id="{6F30778B-3C41-2C40-85BA-C85CAA7BEB53}"/>
              </a:ext>
            </a:extLst>
          </p:cNvPr>
          <p:cNvSpPr txBox="1">
            <a:spLocks/>
          </p:cNvSpPr>
          <p:nvPr/>
        </p:nvSpPr>
        <p:spPr>
          <a:xfrm>
            <a:off x="38669439" y="22547881"/>
            <a:ext cx="12088528" cy="41059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51243" rtl="0" eaLnBrk="1" latinLnBrk="0" hangingPunct="1">
              <a:lnSpc>
                <a:spcPct val="90000"/>
              </a:lnSpc>
              <a:spcBef>
                <a:spcPts val="4977"/>
              </a:spcBef>
              <a:buFont typeface="Arial" panose="020B0604020202020204" pitchFamily="34" charset="0"/>
              <a:buNone/>
              <a:defRPr sz="119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75622" indent="0" algn="ctr" defTabSz="4551243" rtl="0" eaLnBrk="1" latinLnBrk="0" hangingPunct="1">
              <a:lnSpc>
                <a:spcPct val="90000"/>
              </a:lnSpc>
              <a:spcBef>
                <a:spcPts val="2489"/>
              </a:spcBef>
              <a:buFont typeface="Arial" panose="020B0604020202020204" pitchFamily="34" charset="0"/>
              <a:buNone/>
              <a:defRPr sz="99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51243" indent="0" algn="ctr" defTabSz="4551243" rtl="0" eaLnBrk="1" latinLnBrk="0" hangingPunct="1">
              <a:lnSpc>
                <a:spcPct val="90000"/>
              </a:lnSpc>
              <a:spcBef>
                <a:spcPts val="2489"/>
              </a:spcBef>
              <a:buFont typeface="Arial" panose="020B0604020202020204" pitchFamily="34" charset="0"/>
              <a:buNone/>
              <a:defRPr sz="89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26865" indent="0" algn="ctr" defTabSz="4551243" rtl="0" eaLnBrk="1" latinLnBrk="0" hangingPunct="1">
              <a:lnSpc>
                <a:spcPct val="90000"/>
              </a:lnSpc>
              <a:spcBef>
                <a:spcPts val="2489"/>
              </a:spcBef>
              <a:buFont typeface="Arial" panose="020B0604020202020204" pitchFamily="34" charset="0"/>
              <a:buNone/>
              <a:defRPr sz="79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02486" indent="0" algn="ctr" defTabSz="4551243" rtl="0" eaLnBrk="1" latinLnBrk="0" hangingPunct="1">
              <a:lnSpc>
                <a:spcPct val="90000"/>
              </a:lnSpc>
              <a:spcBef>
                <a:spcPts val="2489"/>
              </a:spcBef>
              <a:buFont typeface="Arial" panose="020B0604020202020204" pitchFamily="34" charset="0"/>
              <a:buNone/>
              <a:defRPr sz="79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378108" indent="0" algn="ctr" defTabSz="4551243" rtl="0" eaLnBrk="1" latinLnBrk="0" hangingPunct="1">
              <a:lnSpc>
                <a:spcPct val="90000"/>
              </a:lnSpc>
              <a:spcBef>
                <a:spcPts val="2489"/>
              </a:spcBef>
              <a:buFont typeface="Arial" panose="020B0604020202020204" pitchFamily="34" charset="0"/>
              <a:buNone/>
              <a:defRPr sz="79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653729" indent="0" algn="ctr" defTabSz="4551243" rtl="0" eaLnBrk="1" latinLnBrk="0" hangingPunct="1">
              <a:lnSpc>
                <a:spcPct val="90000"/>
              </a:lnSpc>
              <a:spcBef>
                <a:spcPts val="2489"/>
              </a:spcBef>
              <a:buFont typeface="Arial" panose="020B0604020202020204" pitchFamily="34" charset="0"/>
              <a:buNone/>
              <a:defRPr sz="79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929351" indent="0" algn="ctr" defTabSz="4551243" rtl="0" eaLnBrk="1" latinLnBrk="0" hangingPunct="1">
              <a:lnSpc>
                <a:spcPct val="90000"/>
              </a:lnSpc>
              <a:spcBef>
                <a:spcPts val="2489"/>
              </a:spcBef>
              <a:buFont typeface="Arial" panose="020B0604020202020204" pitchFamily="34" charset="0"/>
              <a:buNone/>
              <a:defRPr sz="79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04972" indent="0" algn="ctr" defTabSz="4551243" rtl="0" eaLnBrk="1" latinLnBrk="0" hangingPunct="1">
              <a:lnSpc>
                <a:spcPct val="90000"/>
              </a:lnSpc>
              <a:spcBef>
                <a:spcPts val="2489"/>
              </a:spcBef>
              <a:buFont typeface="Arial" panose="020B0604020202020204" pitchFamily="34" charset="0"/>
              <a:buNone/>
              <a:defRPr sz="79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3200" indent="-313200" algn="l">
              <a:spcBef>
                <a:spcPts val="3177"/>
              </a:spcBef>
              <a:buFont typeface="Arial" panose="020B0604020202020204" pitchFamily="34" charset="0"/>
              <a:buChar char="•"/>
            </a:pPr>
            <a:r>
              <a:rPr lang="en-CA" sz="3000" dirty="0"/>
              <a:t>Topical treatment with beta blockers reduced lymphatic clearance from the eye by action on at least the beta 1 receptor</a:t>
            </a:r>
          </a:p>
          <a:p>
            <a:pPr marL="313200" indent="-313200" algn="l">
              <a:spcBef>
                <a:spcPts val="3177"/>
              </a:spcBef>
              <a:buFont typeface="Arial" panose="020B0604020202020204" pitchFamily="34" charset="0"/>
              <a:buChar char="•"/>
            </a:pPr>
            <a:r>
              <a:rPr lang="en-CA" sz="3000" dirty="0"/>
              <a:t>This finding has implications for the treatment of secondary </a:t>
            </a:r>
            <a:r>
              <a:rPr lang="en-CA" sz="3000" dirty="0" err="1"/>
              <a:t>glaucomas</a:t>
            </a:r>
            <a:r>
              <a:rPr lang="en-CA" sz="3000" dirty="0"/>
              <a:t> and inflammatory eye disease in which clearing proteins and antigen from the eye is important to disease recovery and sight protection.</a:t>
            </a:r>
          </a:p>
        </p:txBody>
      </p:sp>
      <p:pic>
        <p:nvPicPr>
          <p:cNvPr id="175" name="Picture 174">
            <a:extLst>
              <a:ext uri="{FF2B5EF4-FFF2-40B4-BE49-F238E27FC236}">
                <a16:creationId xmlns:a16="http://schemas.microsoft.com/office/drawing/2014/main" id="{F1E577A6-5C8E-0245-AABF-0158DAD3FC8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8" t="28122" r="38889" b="39394"/>
          <a:stretch/>
        </p:blipFill>
        <p:spPr>
          <a:xfrm>
            <a:off x="7490161" y="6131649"/>
            <a:ext cx="5541818" cy="32848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C93AA8-1677-3C4E-8D6E-0C712A89977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14204"/>
          <a:stretch/>
        </p:blipFill>
        <p:spPr>
          <a:xfrm>
            <a:off x="7759657" y="9718315"/>
            <a:ext cx="4770527" cy="3463790"/>
          </a:xfrm>
          <a:prstGeom prst="rect">
            <a:avLst/>
          </a:prstGeom>
        </p:spPr>
      </p:pic>
      <p:sp>
        <p:nvSpPr>
          <p:cNvPr id="177" name="TextBox 176">
            <a:extLst>
              <a:ext uri="{FF2B5EF4-FFF2-40B4-BE49-F238E27FC236}">
                <a16:creationId xmlns:a16="http://schemas.microsoft.com/office/drawing/2014/main" id="{594EAAEA-C49E-5440-A5B1-D537299EF045}"/>
              </a:ext>
            </a:extLst>
          </p:cNvPr>
          <p:cNvSpPr txBox="1"/>
          <p:nvPr/>
        </p:nvSpPr>
        <p:spPr>
          <a:xfrm>
            <a:off x="699840" y="13384765"/>
            <a:ext cx="12186427" cy="24160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346" tIns="53346" rIns="53346" bIns="53346" numCol="1" spcCol="38100" rtlCol="0" anchor="ctr">
            <a:spAutoFit/>
          </a:bodyPr>
          <a:lstStyle/>
          <a:p>
            <a:pPr marL="342900" indent="-342900" hangingPunct="0">
              <a:buFont typeface="Arial" panose="020B0604020202020204" pitchFamily="34" charset="0"/>
              <a:buChar char="•"/>
            </a:pPr>
            <a:r>
              <a:rPr lang="en-CA" sz="3000" dirty="0">
                <a:ea typeface="Calibri" charset="0"/>
                <a:cs typeface="Calibri" charset="0"/>
              </a:rPr>
              <a:t>Beta-adrenergic blockers are commonly used glaucoma medication and the including timolol, a non-selective </a:t>
            </a:r>
            <a:r>
              <a:rPr lang="en-CA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ß</a:t>
            </a:r>
            <a:r>
              <a:rPr lang="en-CA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-adrenergic blocker and </a:t>
            </a:r>
            <a:r>
              <a:rPr lang="en-CA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betaxolol</a:t>
            </a:r>
            <a:r>
              <a:rPr lang="en-CA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 selective ß</a:t>
            </a:r>
            <a:r>
              <a:rPr lang="en-CA" sz="3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CA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-adrenergic blocker </a:t>
            </a:r>
            <a:r>
              <a:rPr lang="en-CA" sz="3000" baseline="30000" dirty="0">
                <a:ea typeface="Calibri" charset="0"/>
                <a:cs typeface="Calibri" charset="0"/>
              </a:rPr>
              <a:t>7</a:t>
            </a:r>
          </a:p>
          <a:p>
            <a:pPr marL="342900" indent="-342900" hangingPunct="0">
              <a:buFont typeface="Arial" panose="020B0604020202020204" pitchFamily="34" charset="0"/>
              <a:buChar char="•"/>
            </a:pPr>
            <a:r>
              <a:rPr lang="en-CA" sz="3000" dirty="0">
                <a:ea typeface="Calibri" charset="0"/>
                <a:cs typeface="Calibri" charset="0"/>
              </a:rPr>
              <a:t>No studies examined </a:t>
            </a:r>
            <a:r>
              <a:rPr lang="en-CA" sz="3000" dirty="0">
                <a:cs typeface="Calibri" charset="0"/>
              </a:rPr>
              <a:t>thei</a:t>
            </a:r>
            <a:r>
              <a:rPr lang="en-CA" sz="3000" dirty="0"/>
              <a:t>r effects on ocular lymphatic drainage</a:t>
            </a:r>
          </a:p>
          <a:p>
            <a:pPr marL="222297" indent="-222297" hangingPunct="0">
              <a:buFont typeface="Arial" charset="0"/>
              <a:buChar char="•"/>
            </a:pPr>
            <a:endParaRPr lang="en-US" sz="30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78" name="Content Placeholder 2">
            <a:extLst>
              <a:ext uri="{FF2B5EF4-FFF2-40B4-BE49-F238E27FC236}">
                <a16:creationId xmlns:a16="http://schemas.microsoft.com/office/drawing/2014/main" id="{0F9EAE3E-12FA-674F-AAE0-892459E20CFF}"/>
              </a:ext>
            </a:extLst>
          </p:cNvPr>
          <p:cNvSpPr txBox="1">
            <a:spLocks/>
          </p:cNvSpPr>
          <p:nvPr/>
        </p:nvSpPr>
        <p:spPr>
          <a:xfrm>
            <a:off x="38574586" y="26230343"/>
            <a:ext cx="12088528" cy="4058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51243" rtl="0" eaLnBrk="1" latinLnBrk="0" hangingPunct="1">
              <a:lnSpc>
                <a:spcPct val="90000"/>
              </a:lnSpc>
              <a:spcBef>
                <a:spcPts val="4977"/>
              </a:spcBef>
              <a:buFont typeface="Arial" panose="020B0604020202020204" pitchFamily="34" charset="0"/>
              <a:buNone/>
              <a:defRPr sz="119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75622" indent="0" algn="ctr" defTabSz="4551243" rtl="0" eaLnBrk="1" latinLnBrk="0" hangingPunct="1">
              <a:lnSpc>
                <a:spcPct val="90000"/>
              </a:lnSpc>
              <a:spcBef>
                <a:spcPts val="2489"/>
              </a:spcBef>
              <a:buFont typeface="Arial" panose="020B0604020202020204" pitchFamily="34" charset="0"/>
              <a:buNone/>
              <a:defRPr sz="99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51243" indent="0" algn="ctr" defTabSz="4551243" rtl="0" eaLnBrk="1" latinLnBrk="0" hangingPunct="1">
              <a:lnSpc>
                <a:spcPct val="90000"/>
              </a:lnSpc>
              <a:spcBef>
                <a:spcPts val="2489"/>
              </a:spcBef>
              <a:buFont typeface="Arial" panose="020B0604020202020204" pitchFamily="34" charset="0"/>
              <a:buNone/>
              <a:defRPr sz="89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26865" indent="0" algn="ctr" defTabSz="4551243" rtl="0" eaLnBrk="1" latinLnBrk="0" hangingPunct="1">
              <a:lnSpc>
                <a:spcPct val="90000"/>
              </a:lnSpc>
              <a:spcBef>
                <a:spcPts val="2489"/>
              </a:spcBef>
              <a:buFont typeface="Arial" panose="020B0604020202020204" pitchFamily="34" charset="0"/>
              <a:buNone/>
              <a:defRPr sz="79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02486" indent="0" algn="ctr" defTabSz="4551243" rtl="0" eaLnBrk="1" latinLnBrk="0" hangingPunct="1">
              <a:lnSpc>
                <a:spcPct val="90000"/>
              </a:lnSpc>
              <a:spcBef>
                <a:spcPts val="2489"/>
              </a:spcBef>
              <a:buFont typeface="Arial" panose="020B0604020202020204" pitchFamily="34" charset="0"/>
              <a:buNone/>
              <a:defRPr sz="79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378108" indent="0" algn="ctr" defTabSz="4551243" rtl="0" eaLnBrk="1" latinLnBrk="0" hangingPunct="1">
              <a:lnSpc>
                <a:spcPct val="90000"/>
              </a:lnSpc>
              <a:spcBef>
                <a:spcPts val="2489"/>
              </a:spcBef>
              <a:buFont typeface="Arial" panose="020B0604020202020204" pitchFamily="34" charset="0"/>
              <a:buNone/>
              <a:defRPr sz="79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653729" indent="0" algn="ctr" defTabSz="4551243" rtl="0" eaLnBrk="1" latinLnBrk="0" hangingPunct="1">
              <a:lnSpc>
                <a:spcPct val="90000"/>
              </a:lnSpc>
              <a:spcBef>
                <a:spcPts val="2489"/>
              </a:spcBef>
              <a:buFont typeface="Arial" panose="020B0604020202020204" pitchFamily="34" charset="0"/>
              <a:buNone/>
              <a:defRPr sz="79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929351" indent="0" algn="ctr" defTabSz="4551243" rtl="0" eaLnBrk="1" latinLnBrk="0" hangingPunct="1">
              <a:lnSpc>
                <a:spcPct val="90000"/>
              </a:lnSpc>
              <a:spcBef>
                <a:spcPts val="2489"/>
              </a:spcBef>
              <a:buFont typeface="Arial" panose="020B0604020202020204" pitchFamily="34" charset="0"/>
              <a:buNone/>
              <a:defRPr sz="79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04972" indent="0" algn="ctr" defTabSz="4551243" rtl="0" eaLnBrk="1" latinLnBrk="0" hangingPunct="1">
              <a:lnSpc>
                <a:spcPct val="90000"/>
              </a:lnSpc>
              <a:spcBef>
                <a:spcPts val="2489"/>
              </a:spcBef>
              <a:buFont typeface="Arial" panose="020B0604020202020204" pitchFamily="34" charset="0"/>
              <a:buNone/>
              <a:defRPr sz="79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1200"/>
              </a:spcBef>
            </a:pPr>
            <a:r>
              <a:rPr lang="en-US" sz="1800" dirty="0"/>
              <a:t>1. </a:t>
            </a:r>
            <a:r>
              <a:rPr lang="en-CA" sz="1800" dirty="0" err="1"/>
              <a:t>Tham</a:t>
            </a:r>
            <a:r>
              <a:rPr lang="en-CA" sz="1800" dirty="0"/>
              <a:t> Y-C, Li X, Wong TY, Quigley HA, Aung T, Cheng C-Y. Global prevalence of glaucoma and projections of glaucoma burden through 2040: a systematic review and meta-analysis. Ophthalmology. 2014 Nov;121(11):2081–90. </a:t>
            </a:r>
            <a:endParaRPr lang="en-US" sz="1800" dirty="0"/>
          </a:p>
          <a:p>
            <a:pPr algn="l">
              <a:spcBef>
                <a:spcPts val="1200"/>
              </a:spcBef>
            </a:pPr>
            <a:r>
              <a:rPr lang="en-US" sz="1800" dirty="0"/>
              <a:t>2. Wilson M. Intraocular Pressure: Does it Measure Up? </a:t>
            </a:r>
            <a:r>
              <a:rPr lang="en-US" sz="1800" i="1" dirty="0"/>
              <a:t>The Open Ophthalmology Journal</a:t>
            </a:r>
            <a:r>
              <a:rPr lang="en-US" sz="1800" dirty="0"/>
              <a:t>. 2009;3(1):32-37. doi:10.2174/1874364100903010032.</a:t>
            </a:r>
          </a:p>
          <a:p>
            <a:pPr algn="l">
              <a:spcBef>
                <a:spcPts val="1200"/>
              </a:spcBef>
            </a:pPr>
            <a:r>
              <a:rPr lang="en-US" sz="1800" dirty="0">
                <a:cs typeface="Times New Roman" panose="02020603050405020304" pitchFamily="18" charset="0"/>
              </a:rPr>
              <a:t>3. </a:t>
            </a:r>
            <a:r>
              <a:rPr lang="en-CA" sz="1800" dirty="0"/>
              <a:t>Primary Open-Angle Glaucoma. N </a:t>
            </a:r>
            <a:r>
              <a:rPr lang="en-CA" sz="1800" dirty="0" err="1"/>
              <a:t>Engl</a:t>
            </a:r>
            <a:r>
              <a:rPr lang="en-CA" sz="1800" dirty="0"/>
              <a:t> J Med. Massachusetts Medical Society; 2009 Jun 18;360(25):2679–80. </a:t>
            </a:r>
            <a:endParaRPr lang="en-US" sz="1800" dirty="0"/>
          </a:p>
          <a:p>
            <a:pPr algn="l">
              <a:spcBef>
                <a:spcPts val="1200"/>
              </a:spcBef>
            </a:pPr>
            <a:r>
              <a:rPr lang="en-US" sz="1800" dirty="0"/>
              <a:t>4. </a:t>
            </a:r>
            <a:r>
              <a:rPr lang="en-US" sz="1800" dirty="0" err="1"/>
              <a:t>Yücel</a:t>
            </a:r>
            <a:r>
              <a:rPr lang="en-US" sz="1800" dirty="0"/>
              <a:t> YH, Johnston MG, Ly T, et al. Identification of lymphatics in the ciliary body of the human eye: a novel “</a:t>
            </a:r>
            <a:r>
              <a:rPr lang="en-US" sz="1800" dirty="0" err="1"/>
              <a:t>uveolymphatic</a:t>
            </a:r>
            <a:r>
              <a:rPr lang="en-US" sz="1800" dirty="0"/>
              <a:t>” outflow pathway. </a:t>
            </a:r>
            <a:r>
              <a:rPr lang="en-US" sz="1800" i="1" dirty="0" err="1"/>
              <a:t>Exp</a:t>
            </a:r>
            <a:r>
              <a:rPr lang="en-US" sz="1800" i="1" dirty="0"/>
              <a:t> Eye Res</a:t>
            </a:r>
            <a:r>
              <a:rPr lang="en-US" sz="1800" dirty="0"/>
              <a:t>. 2009;89(5):810-819. doi:10.1016/j.exer.2009.08.010.</a:t>
            </a:r>
          </a:p>
          <a:p>
            <a:pPr algn="l">
              <a:spcBef>
                <a:spcPts val="1200"/>
              </a:spcBef>
            </a:pPr>
            <a:r>
              <a:rPr lang="en-US" sz="1800" dirty="0"/>
              <a:t>5. </a:t>
            </a:r>
            <a:r>
              <a:rPr lang="en-CA" sz="1800" dirty="0" err="1"/>
              <a:t>Yücel</a:t>
            </a:r>
            <a:r>
              <a:rPr lang="en-CA" sz="1800" dirty="0"/>
              <a:t> YH, </a:t>
            </a:r>
            <a:r>
              <a:rPr lang="en-CA" sz="1800" dirty="0" err="1"/>
              <a:t>Cardinell</a:t>
            </a:r>
            <a:r>
              <a:rPr lang="en-CA" sz="1800" dirty="0"/>
              <a:t> K, </a:t>
            </a:r>
            <a:r>
              <a:rPr lang="en-CA" sz="1800" dirty="0" err="1"/>
              <a:t>Khattak</a:t>
            </a:r>
            <a:r>
              <a:rPr lang="en-CA" sz="1800" dirty="0"/>
              <a:t> K, et al. Fluid Drainage from the Eye to Lymph Nodes Measured by </a:t>
            </a:r>
            <a:r>
              <a:rPr lang="en-CA" sz="1800" dirty="0" err="1"/>
              <a:t>Noninvasive</a:t>
            </a:r>
            <a:r>
              <a:rPr lang="en-CA" sz="1800" dirty="0"/>
              <a:t> Photoacoustic Imaging of Near Infrared Nanoparticles. IOVS In Press </a:t>
            </a:r>
            <a:endParaRPr lang="en-US" sz="1800" dirty="0"/>
          </a:p>
          <a:p>
            <a:pPr algn="l">
              <a:spcBef>
                <a:spcPts val="1200"/>
              </a:spcBef>
            </a:pPr>
            <a:r>
              <a:rPr lang="en-US" sz="1800" dirty="0"/>
              <a:t>6. </a:t>
            </a:r>
            <a:r>
              <a:rPr lang="en-CA" sz="1800" dirty="0"/>
              <a:t>Le CP, </a:t>
            </a:r>
            <a:r>
              <a:rPr lang="en-CA" sz="1800" dirty="0" err="1"/>
              <a:t>Nowell</a:t>
            </a:r>
            <a:r>
              <a:rPr lang="en-CA" sz="1800" dirty="0"/>
              <a:t> CJ, Kim-Fuchs C, </a:t>
            </a:r>
            <a:r>
              <a:rPr lang="en-CA" sz="1800" dirty="0" err="1"/>
              <a:t>Botteri</a:t>
            </a:r>
            <a:r>
              <a:rPr lang="en-CA" sz="1800" dirty="0"/>
              <a:t> E, Hiller JG, Ismail H, et al. Chronic stress in mice remodels lymph vasculature to promote tumour cell dissemination. Nat </a:t>
            </a:r>
            <a:r>
              <a:rPr lang="en-CA" sz="1800" dirty="0" err="1"/>
              <a:t>Commun</a:t>
            </a:r>
            <a:r>
              <a:rPr lang="en-CA" sz="1800" dirty="0"/>
              <a:t>. Nature Publishing Group; 2016 Mar 1;7:10634. </a:t>
            </a:r>
          </a:p>
          <a:p>
            <a:pPr algn="l">
              <a:spcBef>
                <a:spcPts val="1200"/>
              </a:spcBef>
            </a:pPr>
            <a:r>
              <a:rPr lang="en-US" sz="1800" dirty="0"/>
              <a:t>7. Marquis RE, Whitson JT. Management of glaucoma: focus on pharmacological therapy. Drugs Aging 2005; 22(1): 1–21. </a:t>
            </a:r>
          </a:p>
          <a:p>
            <a:pPr algn="l">
              <a:spcBef>
                <a:spcPts val="1200"/>
              </a:spcBef>
            </a:pPr>
            <a:endParaRPr lang="en-US" sz="1800" dirty="0"/>
          </a:p>
        </p:txBody>
      </p: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2913EF64-E1EE-5F41-B805-D90D9843A212}"/>
              </a:ext>
            </a:extLst>
          </p:cNvPr>
          <p:cNvGrpSpPr/>
          <p:nvPr/>
        </p:nvGrpSpPr>
        <p:grpSpPr>
          <a:xfrm>
            <a:off x="1724390" y="19969174"/>
            <a:ext cx="9144000" cy="3535363"/>
            <a:chOff x="1373188" y="966787"/>
            <a:chExt cx="9144000" cy="3535363"/>
          </a:xfrm>
        </p:grpSpPr>
        <p:pic>
          <p:nvPicPr>
            <p:cNvPr id="180" name="Picture 1">
              <a:extLst>
                <a:ext uri="{FF2B5EF4-FFF2-40B4-BE49-F238E27FC236}">
                  <a16:creationId xmlns:a16="http://schemas.microsoft.com/office/drawing/2014/main" id="{1496266B-88DE-2144-B52C-A2AFEBD83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613"/>
            <a:stretch>
              <a:fillRect/>
            </a:stretch>
          </p:blipFill>
          <p:spPr bwMode="auto">
            <a:xfrm>
              <a:off x="1493838" y="966787"/>
              <a:ext cx="8945563" cy="814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1" name="Picture 2">
              <a:extLst>
                <a:ext uri="{FF2B5EF4-FFF2-40B4-BE49-F238E27FC236}">
                  <a16:creationId xmlns:a16="http://schemas.microsoft.com/office/drawing/2014/main" id="{EE607221-42E7-F542-9A5B-FEBA17CAA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64" r="53799" b="32187"/>
            <a:stretch>
              <a:fillRect/>
            </a:stretch>
          </p:blipFill>
          <p:spPr bwMode="auto">
            <a:xfrm>
              <a:off x="3509963" y="2085975"/>
              <a:ext cx="2087563" cy="2416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2" name="Picture 2">
              <a:extLst>
                <a:ext uri="{FF2B5EF4-FFF2-40B4-BE49-F238E27FC236}">
                  <a16:creationId xmlns:a16="http://schemas.microsoft.com/office/drawing/2014/main" id="{88E710B1-51F9-1E47-9F5A-76B80713F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061" b="32187"/>
            <a:stretch>
              <a:fillRect/>
            </a:stretch>
          </p:blipFill>
          <p:spPr bwMode="auto">
            <a:xfrm>
              <a:off x="1373188" y="2085975"/>
              <a:ext cx="2281238" cy="2416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3" name="Picture 2">
              <a:extLst>
                <a:ext uri="{FF2B5EF4-FFF2-40B4-BE49-F238E27FC236}">
                  <a16:creationId xmlns:a16="http://schemas.microsoft.com/office/drawing/2014/main" id="{E8468182-C067-B245-A2A1-2CCA3CEF2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822" r="33340" b="32187"/>
            <a:stretch>
              <a:fillRect/>
            </a:stretch>
          </p:blipFill>
          <p:spPr bwMode="auto">
            <a:xfrm>
              <a:off x="5381626" y="2071687"/>
              <a:ext cx="2089150" cy="2416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" name="Picture 2">
              <a:extLst>
                <a:ext uri="{FF2B5EF4-FFF2-40B4-BE49-F238E27FC236}">
                  <a16:creationId xmlns:a16="http://schemas.microsoft.com/office/drawing/2014/main" id="{B4D514D5-9161-7548-9C7F-840764941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76" b="32187"/>
            <a:stretch>
              <a:fillRect/>
            </a:stretch>
          </p:blipFill>
          <p:spPr bwMode="auto">
            <a:xfrm>
              <a:off x="7470776" y="2071687"/>
              <a:ext cx="3046412" cy="2416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2" name="Title 1">
            <a:extLst>
              <a:ext uri="{FF2B5EF4-FFF2-40B4-BE49-F238E27FC236}">
                <a16:creationId xmlns:a16="http://schemas.microsoft.com/office/drawing/2014/main" id="{4F582B9B-D26A-CA41-9C61-0CBCDC2694BB}"/>
              </a:ext>
            </a:extLst>
          </p:cNvPr>
          <p:cNvSpPr txBox="1">
            <a:spLocks/>
          </p:cNvSpPr>
          <p:nvPr/>
        </p:nvSpPr>
        <p:spPr>
          <a:xfrm>
            <a:off x="13412309" y="12671984"/>
            <a:ext cx="121738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Helvetica" pitchFamily="2" charset="0"/>
                <a:ea typeface="Calibri" charset="0"/>
                <a:cs typeface="Calibri" charset="0"/>
              </a:rPr>
              <a:t>Intraocular Pressure (IOP)</a:t>
            </a:r>
          </a:p>
        </p:txBody>
      </p:sp>
      <p:cxnSp>
        <p:nvCxnSpPr>
          <p:cNvPr id="309" name="Straight Connector 308">
            <a:extLst>
              <a:ext uri="{FF2B5EF4-FFF2-40B4-BE49-F238E27FC236}">
                <a16:creationId xmlns:a16="http://schemas.microsoft.com/office/drawing/2014/main" id="{CD1DE63A-7E61-2D4B-A3A0-8BC990340367}"/>
              </a:ext>
            </a:extLst>
          </p:cNvPr>
          <p:cNvCxnSpPr>
            <a:cxnSpLocks/>
          </p:cNvCxnSpPr>
          <p:nvPr/>
        </p:nvCxnSpPr>
        <p:spPr>
          <a:xfrm>
            <a:off x="26982940" y="24497494"/>
            <a:ext cx="65912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Title 1">
            <a:extLst>
              <a:ext uri="{FF2B5EF4-FFF2-40B4-BE49-F238E27FC236}">
                <a16:creationId xmlns:a16="http://schemas.microsoft.com/office/drawing/2014/main" id="{A78945AC-7796-7A48-8BD2-C930A1FD6AE5}"/>
              </a:ext>
            </a:extLst>
          </p:cNvPr>
          <p:cNvSpPr txBox="1">
            <a:spLocks/>
          </p:cNvSpPr>
          <p:nvPr/>
        </p:nvSpPr>
        <p:spPr>
          <a:xfrm>
            <a:off x="26524165" y="4630868"/>
            <a:ext cx="113745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b="1" dirty="0">
                <a:solidFill>
                  <a:schemeClr val="accent5">
                    <a:lumMod val="75000"/>
                  </a:schemeClr>
                </a:solidFill>
                <a:latin typeface="Helvetica" pitchFamily="2" charset="0"/>
                <a:ea typeface="Calibri" charset="0"/>
                <a:cs typeface="Calibri" charset="0"/>
              </a:rPr>
              <a:t>Timolol Lymph Node Imaging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0971D8-570E-8A43-A2F8-B4437D12067C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3931" t="27640" b="43895"/>
          <a:stretch/>
        </p:blipFill>
        <p:spPr>
          <a:xfrm>
            <a:off x="3356235" y="3540192"/>
            <a:ext cx="5403600" cy="41994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74FAD7A-89E3-E645-BB5E-80FA3ADFDF1A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0774" t="24008" b="44458"/>
          <a:stretch/>
        </p:blipFill>
        <p:spPr>
          <a:xfrm>
            <a:off x="3356235" y="3037119"/>
            <a:ext cx="5403600" cy="427067"/>
          </a:xfrm>
          <a:prstGeom prst="rect">
            <a:avLst/>
          </a:prstGeom>
        </p:spPr>
      </p:pic>
      <p:sp>
        <p:nvSpPr>
          <p:cNvPr id="314" name="TextBox 313">
            <a:extLst>
              <a:ext uri="{FF2B5EF4-FFF2-40B4-BE49-F238E27FC236}">
                <a16:creationId xmlns:a16="http://schemas.microsoft.com/office/drawing/2014/main" id="{63EBAD07-2B2C-0444-BAEC-B74992DF6909}"/>
              </a:ext>
            </a:extLst>
          </p:cNvPr>
          <p:cNvSpPr txBox="1"/>
          <p:nvPr/>
        </p:nvSpPr>
        <p:spPr>
          <a:xfrm>
            <a:off x="28397773" y="23754330"/>
            <a:ext cx="3259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chemeClr val="bg1"/>
                </a:solidFill>
              </a:rPr>
              <a:t>*</a:t>
            </a:r>
          </a:p>
        </p:txBody>
      </p:sp>
      <p:sp>
        <p:nvSpPr>
          <p:cNvPr id="315" name="TextBox 314">
            <a:extLst>
              <a:ext uri="{FF2B5EF4-FFF2-40B4-BE49-F238E27FC236}">
                <a16:creationId xmlns:a16="http://schemas.microsoft.com/office/drawing/2014/main" id="{F64BD701-64C2-7D4C-886E-7DF43E201F61}"/>
              </a:ext>
            </a:extLst>
          </p:cNvPr>
          <p:cNvSpPr txBox="1"/>
          <p:nvPr/>
        </p:nvSpPr>
        <p:spPr>
          <a:xfrm>
            <a:off x="31155333" y="23811246"/>
            <a:ext cx="3259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chemeClr val="bg1"/>
                </a:solidFill>
              </a:rPr>
              <a:t>*</a:t>
            </a:r>
          </a:p>
        </p:txBody>
      </p:sp>
      <p:sp>
        <p:nvSpPr>
          <p:cNvPr id="318" name="TextBox 317">
            <a:extLst>
              <a:ext uri="{FF2B5EF4-FFF2-40B4-BE49-F238E27FC236}">
                <a16:creationId xmlns:a16="http://schemas.microsoft.com/office/drawing/2014/main" id="{28BAC416-EF56-934D-8B14-79CEE8696B30}"/>
              </a:ext>
            </a:extLst>
          </p:cNvPr>
          <p:cNvSpPr txBox="1"/>
          <p:nvPr/>
        </p:nvSpPr>
        <p:spPr>
          <a:xfrm>
            <a:off x="33570694" y="23793566"/>
            <a:ext cx="3259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chemeClr val="bg1"/>
                </a:solidFill>
              </a:rPr>
              <a:t>*</a:t>
            </a:r>
          </a:p>
        </p:txBody>
      </p:sp>
      <p:sp>
        <p:nvSpPr>
          <p:cNvPr id="279" name="Shape 128">
            <a:extLst>
              <a:ext uri="{FF2B5EF4-FFF2-40B4-BE49-F238E27FC236}">
                <a16:creationId xmlns:a16="http://schemas.microsoft.com/office/drawing/2014/main" id="{EC21E6CB-219F-6C44-801A-D06B57C3C262}"/>
              </a:ext>
            </a:extLst>
          </p:cNvPr>
          <p:cNvSpPr/>
          <p:nvPr/>
        </p:nvSpPr>
        <p:spPr>
          <a:xfrm>
            <a:off x="9821295" y="13198506"/>
            <a:ext cx="2674515" cy="256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 defTabSz="457200">
              <a:defRPr sz="1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CA" sz="1200" i="1" dirty="0">
                <a:latin typeface="Calibri" panose="020F0502020204030204" pitchFamily="34" charset="0"/>
                <a:cs typeface="Calibri" panose="020F0502020204030204" pitchFamily="34" charset="0"/>
              </a:rPr>
              <a:t>Medical Surgical Nursing Care, 3rd Edition</a:t>
            </a:r>
            <a:endParaRPr sz="12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0" name="Shape 124">
            <a:extLst>
              <a:ext uri="{FF2B5EF4-FFF2-40B4-BE49-F238E27FC236}">
                <a16:creationId xmlns:a16="http://schemas.microsoft.com/office/drawing/2014/main" id="{896F2274-7888-2A48-BB19-13BACEC735C5}"/>
              </a:ext>
            </a:extLst>
          </p:cNvPr>
          <p:cNvSpPr/>
          <p:nvPr/>
        </p:nvSpPr>
        <p:spPr>
          <a:xfrm>
            <a:off x="9669629" y="9212131"/>
            <a:ext cx="2805961" cy="28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000" i="1">
                <a:solidFill>
                  <a:srgbClr val="121414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CA" sz="1200" dirty="0">
                <a:latin typeface="Calibri" panose="020F0502020204030204" pitchFamily="34" charset="0"/>
                <a:cs typeface="Calibri" panose="020F0502020204030204" pitchFamily="34" charset="0"/>
              </a:rPr>
              <a:t>Ocular Transporters in Ophthalmic Diseases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9FE35BB-A257-8C40-81C3-BEDC8679B865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5959" t="6404" r="4807" b="10082"/>
          <a:stretch/>
        </p:blipFill>
        <p:spPr>
          <a:xfrm>
            <a:off x="13529649" y="18873752"/>
            <a:ext cx="11845522" cy="623602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651D36F-59B2-F641-B60B-5A9713C398C5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12904" b="17305"/>
          <a:stretch/>
        </p:blipFill>
        <p:spPr>
          <a:xfrm>
            <a:off x="13586426" y="27502216"/>
            <a:ext cx="12192000" cy="47862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62040EC-9BB2-B944-9280-1C7A11E79D74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3172" t="6560" r="7805" b="8879"/>
          <a:stretch/>
        </p:blipFill>
        <p:spPr>
          <a:xfrm>
            <a:off x="26342856" y="5586496"/>
            <a:ext cx="11702989" cy="625300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9631004-B421-CD43-AA76-1F303941E837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2970" t="13421" r="2989" b="19831"/>
          <a:stretch/>
        </p:blipFill>
        <p:spPr>
          <a:xfrm>
            <a:off x="26246167" y="13198506"/>
            <a:ext cx="11974785" cy="4780800"/>
          </a:xfrm>
          <a:prstGeom prst="rect">
            <a:avLst/>
          </a:prstGeom>
        </p:spPr>
      </p:pic>
      <p:sp>
        <p:nvSpPr>
          <p:cNvPr id="303" name="Title 1">
            <a:extLst>
              <a:ext uri="{FF2B5EF4-FFF2-40B4-BE49-F238E27FC236}">
                <a16:creationId xmlns:a16="http://schemas.microsoft.com/office/drawing/2014/main" id="{5A6085AF-4B24-B94F-AC72-94DB3D1B1A33}"/>
              </a:ext>
            </a:extLst>
          </p:cNvPr>
          <p:cNvSpPr txBox="1">
            <a:spLocks/>
          </p:cNvSpPr>
          <p:nvPr/>
        </p:nvSpPr>
        <p:spPr>
          <a:xfrm>
            <a:off x="26267440" y="12332650"/>
            <a:ext cx="1186337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Helvetica" pitchFamily="2" charset="0"/>
                <a:ea typeface="Calibri" charset="0"/>
                <a:cs typeface="Calibri" charset="0"/>
              </a:rPr>
              <a:t>Timolol Lymph Node Signal Quantification</a:t>
            </a:r>
          </a:p>
        </p:txBody>
      </p:sp>
      <p:sp>
        <p:nvSpPr>
          <p:cNvPr id="304" name="Title 1">
            <a:extLst>
              <a:ext uri="{FF2B5EF4-FFF2-40B4-BE49-F238E27FC236}">
                <a16:creationId xmlns:a16="http://schemas.microsoft.com/office/drawing/2014/main" id="{C21BDDB1-39D0-844C-A03D-2D94F2564F8B}"/>
              </a:ext>
            </a:extLst>
          </p:cNvPr>
          <p:cNvSpPr txBox="1">
            <a:spLocks/>
          </p:cNvSpPr>
          <p:nvPr/>
        </p:nvSpPr>
        <p:spPr>
          <a:xfrm>
            <a:off x="26136295" y="19457014"/>
            <a:ext cx="12949106" cy="14801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45512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86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3600" b="1" dirty="0" err="1">
                <a:solidFill>
                  <a:schemeClr val="accent5">
                    <a:lumMod val="75000"/>
                  </a:schemeClr>
                </a:solidFill>
                <a:latin typeface="Helvetica" pitchFamily="2" charset="0"/>
              </a:rPr>
              <a:t>Betaxolol</a:t>
            </a:r>
            <a:r>
              <a:rPr lang="en-CA" sz="3600" b="1" dirty="0">
                <a:solidFill>
                  <a:schemeClr val="accent5">
                    <a:lumMod val="75000"/>
                  </a:schemeClr>
                </a:solidFill>
                <a:latin typeface="Helvetica" pitchFamily="2" charset="0"/>
              </a:rPr>
              <a:t> Photoacoustic Eye Imaging</a:t>
            </a:r>
          </a:p>
        </p:txBody>
      </p:sp>
      <p:sp>
        <p:nvSpPr>
          <p:cNvPr id="305" name="Title 1">
            <a:extLst>
              <a:ext uri="{FF2B5EF4-FFF2-40B4-BE49-F238E27FC236}">
                <a16:creationId xmlns:a16="http://schemas.microsoft.com/office/drawing/2014/main" id="{0907B470-60C9-F048-854D-4A73C9C4ED93}"/>
              </a:ext>
            </a:extLst>
          </p:cNvPr>
          <p:cNvSpPr txBox="1">
            <a:spLocks/>
          </p:cNvSpPr>
          <p:nvPr/>
        </p:nvSpPr>
        <p:spPr>
          <a:xfrm>
            <a:off x="26151452" y="27030873"/>
            <a:ext cx="1208147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  <a:latin typeface="Helvetica" pitchFamily="2" charset="0"/>
                <a:ea typeface="Calibri" charset="0"/>
                <a:cs typeface="Calibri" charset="0"/>
              </a:rPr>
              <a:t>Betaxolol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Helvetica" pitchFamily="2" charset="0"/>
                <a:ea typeface="Calibri" charset="0"/>
                <a:cs typeface="Calibri" charset="0"/>
              </a:rPr>
              <a:t> Eye signal Quantification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9C2E5B2-C511-054E-83FB-22AF69E08357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7860" t="6253" r="2674"/>
          <a:stretch/>
        </p:blipFill>
        <p:spPr>
          <a:xfrm>
            <a:off x="26923714" y="20993044"/>
            <a:ext cx="10942624" cy="6449786"/>
          </a:xfrm>
          <a:prstGeom prst="rect">
            <a:avLst/>
          </a:prstGeom>
        </p:spPr>
      </p:pic>
      <p:sp>
        <p:nvSpPr>
          <p:cNvPr id="267" name="TextBox 266">
            <a:extLst>
              <a:ext uri="{FF2B5EF4-FFF2-40B4-BE49-F238E27FC236}">
                <a16:creationId xmlns:a16="http://schemas.microsoft.com/office/drawing/2014/main" id="{481DA107-1D4D-4641-A017-12C7CC3D4EC6}"/>
              </a:ext>
            </a:extLst>
          </p:cNvPr>
          <p:cNvSpPr txBox="1"/>
          <p:nvPr/>
        </p:nvSpPr>
        <p:spPr>
          <a:xfrm>
            <a:off x="26579612" y="11493378"/>
            <a:ext cx="11663480" cy="9695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346" tIns="53346" rIns="53346" bIns="53346" numCol="1" spcCol="38100" rtlCol="0" anchor="ctr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CA" sz="2800" dirty="0" err="1"/>
              <a:t>Timolol</a:t>
            </a:r>
            <a:r>
              <a:rPr lang="en-CA" sz="2800" dirty="0"/>
              <a:t> reduced the lymphatic drainage from the eye to cervical lymph node. Arrows indicate signal in the right lymph node (Scale bar 5mm; </a:t>
            </a:r>
            <a:endParaRPr lang="en-US" sz="28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5CC59BE-E445-1B46-86AD-9AA40832208B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2729" t="14626" r="4461" b="25599"/>
          <a:stretch/>
        </p:blipFill>
        <p:spPr>
          <a:xfrm>
            <a:off x="26629037" y="28154436"/>
            <a:ext cx="11315356" cy="409936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7BD5A77-27FA-2E40-BD07-6AACA811E52C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5995" r="2536" b="4777"/>
          <a:stretch/>
        </p:blipFill>
        <p:spPr>
          <a:xfrm>
            <a:off x="39411814" y="5513130"/>
            <a:ext cx="11151838" cy="6530381"/>
          </a:xfrm>
          <a:prstGeom prst="rect">
            <a:avLst/>
          </a:prstGeom>
        </p:spPr>
      </p:pic>
      <p:sp>
        <p:nvSpPr>
          <p:cNvPr id="306" name="Title 1">
            <a:extLst>
              <a:ext uri="{FF2B5EF4-FFF2-40B4-BE49-F238E27FC236}">
                <a16:creationId xmlns:a16="http://schemas.microsoft.com/office/drawing/2014/main" id="{429B4722-7500-ED45-A9BB-EACA79814C0B}"/>
              </a:ext>
            </a:extLst>
          </p:cNvPr>
          <p:cNvSpPr txBox="1">
            <a:spLocks/>
          </p:cNvSpPr>
          <p:nvPr/>
        </p:nvSpPr>
        <p:spPr>
          <a:xfrm>
            <a:off x="38980288" y="4555264"/>
            <a:ext cx="113745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b="1" dirty="0" err="1">
                <a:solidFill>
                  <a:schemeClr val="accent5">
                    <a:lumMod val="75000"/>
                  </a:schemeClr>
                </a:solidFill>
                <a:latin typeface="Helvetica" pitchFamily="2" charset="0"/>
                <a:ea typeface="Calibri" charset="0"/>
                <a:cs typeface="Calibri" charset="0"/>
              </a:rPr>
              <a:t>Betaxolol</a:t>
            </a:r>
            <a:r>
              <a:rPr lang="en-US" sz="3400" b="1" dirty="0">
                <a:solidFill>
                  <a:schemeClr val="accent5">
                    <a:lumMod val="75000"/>
                  </a:schemeClr>
                </a:solidFill>
                <a:latin typeface="Helvetica" pitchFamily="2" charset="0"/>
                <a:ea typeface="Calibri" charset="0"/>
                <a:cs typeface="Calibri" charset="0"/>
              </a:rPr>
              <a:t> Lymph Node Imaging</a:t>
            </a:r>
          </a:p>
        </p:txBody>
      </p:sp>
      <p:sp>
        <p:nvSpPr>
          <p:cNvPr id="307" name="Title 1">
            <a:extLst>
              <a:ext uri="{FF2B5EF4-FFF2-40B4-BE49-F238E27FC236}">
                <a16:creationId xmlns:a16="http://schemas.microsoft.com/office/drawing/2014/main" id="{1A95D0EC-E104-624C-A048-F6E80C61AD0F}"/>
              </a:ext>
            </a:extLst>
          </p:cNvPr>
          <p:cNvSpPr txBox="1">
            <a:spLocks/>
          </p:cNvSpPr>
          <p:nvPr/>
        </p:nvSpPr>
        <p:spPr>
          <a:xfrm>
            <a:off x="39007128" y="13916614"/>
            <a:ext cx="1186337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  <a:latin typeface="Helvetica" pitchFamily="2" charset="0"/>
                <a:ea typeface="Calibri" charset="0"/>
                <a:cs typeface="Calibri" charset="0"/>
              </a:rPr>
              <a:t>Betaxolol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Helvetica" pitchFamily="2" charset="0"/>
                <a:ea typeface="Calibri" charset="0"/>
                <a:cs typeface="Calibri" charset="0"/>
              </a:rPr>
              <a:t> Lymph Node Signal Quantification</a:t>
            </a:r>
          </a:p>
        </p:txBody>
      </p:sp>
      <p:sp>
        <p:nvSpPr>
          <p:cNvPr id="308" name="Shape 137">
            <a:extLst>
              <a:ext uri="{FF2B5EF4-FFF2-40B4-BE49-F238E27FC236}">
                <a16:creationId xmlns:a16="http://schemas.microsoft.com/office/drawing/2014/main" id="{95B6BB65-FD71-DB4C-852C-9C303088DE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94221" y="33572721"/>
            <a:ext cx="7127284" cy="561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53346" tIns="53346" rIns="53346" bIns="53346" anchor="ctr">
            <a:spAutoFit/>
          </a:bodyPr>
          <a:lstStyle>
            <a:lvl1pPr eaLnBrk="0" hangingPunct="0">
              <a:spcBef>
                <a:spcPts val="9400"/>
              </a:spcBef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ＭＳ Ｐゴシック" charset="-128"/>
                <a:cs typeface="Helvetica Light" charset="0"/>
                <a:sym typeface="Helvetica Light" charset="0"/>
              </a:defRPr>
            </a:lvl1pPr>
            <a:lvl2pPr marL="742950" indent="-285750" eaLnBrk="0" hangingPunct="0">
              <a:spcBef>
                <a:spcPts val="9400"/>
              </a:spcBef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eaLnBrk="0" hangingPunct="0">
              <a:spcBef>
                <a:spcPts val="9400"/>
              </a:spcBef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eaLnBrk="0" hangingPunct="0">
              <a:spcBef>
                <a:spcPts val="9400"/>
              </a:spcBef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eaLnBrk="0" hangingPunct="0">
              <a:spcBef>
                <a:spcPts val="9400"/>
              </a:spcBef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1320800" eaLnBrk="0" fontAlgn="base" hangingPunct="0">
              <a:spcBef>
                <a:spcPts val="9400"/>
              </a:spcBef>
              <a:spcAft>
                <a:spcPct val="0"/>
              </a:spcAft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1320800" eaLnBrk="0" fontAlgn="base" hangingPunct="0">
              <a:spcBef>
                <a:spcPts val="9400"/>
              </a:spcBef>
              <a:spcAft>
                <a:spcPct val="0"/>
              </a:spcAft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1320800" eaLnBrk="0" fontAlgn="base" hangingPunct="0">
              <a:spcBef>
                <a:spcPts val="9400"/>
              </a:spcBef>
              <a:spcAft>
                <a:spcPct val="0"/>
              </a:spcAft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1320800" eaLnBrk="0" fontAlgn="base" hangingPunct="0">
              <a:spcBef>
                <a:spcPts val="9400"/>
              </a:spcBef>
              <a:spcAft>
                <a:spcPct val="0"/>
              </a:spcAft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ctr" eaLnBrk="1">
              <a:spcBef>
                <a:spcPct val="0"/>
              </a:spcBef>
              <a:buSzTx/>
              <a:buFontTx/>
              <a:buNone/>
            </a:pPr>
            <a:r>
              <a:rPr lang="en-US" altLang="en-US" sz="2950" b="1" dirty="0">
                <a:latin typeface="Helvetica" charset="0"/>
                <a:sym typeface="Helvetica" charset="0"/>
              </a:rPr>
              <a:t>Ontario Graduate Scholarship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9F3F5864-067B-CB4B-A83C-C6693DCFAFAC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3082" t="14974" r="2777" b="25215"/>
          <a:stretch/>
        </p:blipFill>
        <p:spPr>
          <a:xfrm>
            <a:off x="38923175" y="15134811"/>
            <a:ext cx="11477684" cy="4101821"/>
          </a:xfrm>
          <a:prstGeom prst="rect">
            <a:avLst/>
          </a:prstGeom>
        </p:spPr>
      </p:pic>
      <p:sp>
        <p:nvSpPr>
          <p:cNvPr id="243" name="TextBox 242"/>
          <p:cNvSpPr txBox="1"/>
          <p:nvPr/>
        </p:nvSpPr>
        <p:spPr>
          <a:xfrm>
            <a:off x="38808887" y="12155418"/>
            <a:ext cx="12005541" cy="18312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346" tIns="53346" rIns="53346" bIns="53346" numCol="1" spcCol="38100" rtlCol="0" anchor="ctr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CA" sz="2800" dirty="0" err="1"/>
              <a:t>Betaxolol</a:t>
            </a:r>
            <a:r>
              <a:rPr lang="en-CA" sz="2800" dirty="0"/>
              <a:t> reduced lymphatic drainage from the eye to cervical lymph node. Arrows indicate signal in the right lymph node (Scale bar 5mm; Asterisks indicate right cervical lymph node; S, I, R and L indicate superior, inferior, right and left, respectively)</a:t>
            </a:r>
            <a:endParaRPr lang="en-US" sz="28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19" name="TextBox 318">
            <a:extLst>
              <a:ext uri="{FF2B5EF4-FFF2-40B4-BE49-F238E27FC236}">
                <a16:creationId xmlns:a16="http://schemas.microsoft.com/office/drawing/2014/main" id="{5B5B37F8-C9DA-8742-B685-EF90BAA4E86B}"/>
              </a:ext>
            </a:extLst>
          </p:cNvPr>
          <p:cNvSpPr txBox="1"/>
          <p:nvPr/>
        </p:nvSpPr>
        <p:spPr>
          <a:xfrm>
            <a:off x="38615778" y="19410084"/>
            <a:ext cx="12005541" cy="18312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346" tIns="53346" rIns="53346" bIns="53346" numCol="1" spcCol="38100" rtlCol="0" anchor="ctr">
            <a:spAutoFit/>
          </a:bodyPr>
          <a:lstStyle/>
          <a:p>
            <a:r>
              <a:rPr lang="en-US" sz="2800" b="1" dirty="0">
                <a:latin typeface="Calibri" charset="0"/>
                <a:ea typeface="Calibri" charset="0"/>
                <a:cs typeface="Calibri" charset="0"/>
              </a:rPr>
              <a:t>(A)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CA" sz="2800" dirty="0"/>
              <a:t>Mean AUC was significantly reduced in the </a:t>
            </a:r>
            <a:r>
              <a:rPr lang="en-CA" sz="2800" dirty="0" err="1"/>
              <a:t>betaxolol</a:t>
            </a:r>
            <a:r>
              <a:rPr lang="en-CA" sz="2800" dirty="0"/>
              <a:t> group compared with controls (4.5 ± 2.6 vs. 9 ± 1.7, respectively; P = 0.004). </a:t>
            </a:r>
            <a:r>
              <a:rPr lang="en-CA" sz="2800" b="1" dirty="0"/>
              <a:t>(B) </a:t>
            </a:r>
            <a:r>
              <a:rPr lang="en-CA" sz="2800" dirty="0"/>
              <a:t>Photoacoustic mean pixel intensity signal (arbitrary unit (</a:t>
            </a:r>
            <a:r>
              <a:rPr lang="en-CA" sz="2800" dirty="0" err="1"/>
              <a:t>a.u</a:t>
            </a:r>
            <a:r>
              <a:rPr lang="en-CA" sz="2800" dirty="0"/>
              <a:t>.)) in the right cervical lymph nodes overtime</a:t>
            </a:r>
            <a:endParaRPr lang="en-US" sz="28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63" name="TextBox 262"/>
          <p:cNvSpPr txBox="1"/>
          <p:nvPr/>
        </p:nvSpPr>
        <p:spPr>
          <a:xfrm>
            <a:off x="26499504" y="32163848"/>
            <a:ext cx="11183065" cy="18312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346" tIns="53346" rIns="53346" bIns="53346" numCol="1" spcCol="38100" rtlCol="0" anchor="ctr">
            <a:spAutoFit/>
          </a:bodyPr>
          <a:lstStyle/>
          <a:p>
            <a:r>
              <a:rPr lang="en-US" sz="2800" b="1" dirty="0">
                <a:latin typeface="Calibri" charset="0"/>
                <a:ea typeface="Calibri" charset="0"/>
                <a:cs typeface="Calibri" charset="0"/>
              </a:rPr>
              <a:t>(A)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CA" sz="2800" dirty="0">
                <a:latin typeface="Calibri" charset="0"/>
                <a:ea typeface="Calibri" charset="0"/>
                <a:cs typeface="Calibri" charset="0"/>
              </a:rPr>
              <a:t>Mean AUC of </a:t>
            </a:r>
            <a:r>
              <a:rPr lang="en-CA" sz="2800" dirty="0" err="1">
                <a:latin typeface="Calibri" charset="0"/>
                <a:ea typeface="Calibri" charset="0"/>
                <a:cs typeface="Calibri" charset="0"/>
              </a:rPr>
              <a:t>betaxolol</a:t>
            </a:r>
            <a:r>
              <a:rPr lang="en-CA" sz="2800" dirty="0">
                <a:latin typeface="Calibri" charset="0"/>
                <a:ea typeface="Calibri" charset="0"/>
                <a:cs typeface="Calibri" charset="0"/>
              </a:rPr>
              <a:t>-treated mice showed no significant difference to controls </a:t>
            </a:r>
            <a:r>
              <a:rPr lang="en-CA" sz="2800" dirty="0"/>
              <a:t>(20.7 ± 5.4 vs. 17.2 ± 1.8, respectively; P = 0.13) </a:t>
            </a:r>
            <a:r>
              <a:rPr lang="en-CA" sz="2800" b="1" dirty="0"/>
              <a:t>(B) </a:t>
            </a:r>
            <a:r>
              <a:rPr lang="en-CA" sz="2800" dirty="0"/>
              <a:t>Photoacoustic mean pixel intensity signal (arbitrary unit (</a:t>
            </a:r>
            <a:r>
              <a:rPr lang="en-CA" sz="2800" dirty="0" err="1"/>
              <a:t>a.u</a:t>
            </a:r>
            <a:r>
              <a:rPr lang="en-CA" sz="2800" dirty="0"/>
              <a:t>.)) in the right cervical lymph nodes overtime</a:t>
            </a:r>
            <a:endParaRPr lang="en-US" sz="28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20" name="TextBox 319">
            <a:extLst>
              <a:ext uri="{FF2B5EF4-FFF2-40B4-BE49-F238E27FC236}">
                <a16:creationId xmlns:a16="http://schemas.microsoft.com/office/drawing/2014/main" id="{D17F54F1-C1F5-8349-AAD2-2517084B67CC}"/>
              </a:ext>
            </a:extLst>
          </p:cNvPr>
          <p:cNvSpPr txBox="1"/>
          <p:nvPr/>
        </p:nvSpPr>
        <p:spPr>
          <a:xfrm>
            <a:off x="26849230" y="17347966"/>
            <a:ext cx="11183065" cy="18312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346" tIns="53346" rIns="53346" bIns="53346" numCol="1" spcCol="38100" rtlCol="0" anchor="ctr">
            <a:spAutoFit/>
          </a:bodyPr>
          <a:lstStyle/>
          <a:p>
            <a:r>
              <a:rPr lang="en-US" sz="2800" b="1" dirty="0">
                <a:latin typeface="Calibri" charset="0"/>
                <a:ea typeface="Calibri" charset="0"/>
                <a:cs typeface="Calibri" charset="0"/>
              </a:rPr>
              <a:t>(A)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 Mean </a:t>
            </a:r>
            <a:r>
              <a:rPr lang="en-CA" sz="2800" dirty="0">
                <a:latin typeface="Calibri" charset="0"/>
                <a:ea typeface="Calibri" charset="0"/>
                <a:cs typeface="Calibri" charset="0"/>
              </a:rPr>
              <a:t>a</a:t>
            </a:r>
            <a:r>
              <a:rPr lang="en-CA" sz="2800" dirty="0"/>
              <a:t>rea under the curve (AUC) was significantly reduced in the timolol group compared with controls(20.7 ± 5.4 vs. 17.2 ± 1.8, respectively; P = 0.13) </a:t>
            </a:r>
            <a:r>
              <a:rPr lang="en-CA" sz="2800" b="1" dirty="0"/>
              <a:t>(B) </a:t>
            </a:r>
            <a:r>
              <a:rPr lang="en-CA" sz="2800" dirty="0"/>
              <a:t>Photoacoustic mean pixel intensity signal (arbitrary unit (</a:t>
            </a:r>
            <a:r>
              <a:rPr lang="en-CA" sz="2800" dirty="0" err="1"/>
              <a:t>a.u</a:t>
            </a:r>
            <a:r>
              <a:rPr lang="en-CA" sz="2800" dirty="0"/>
              <a:t>.)) in the right cervical lymph nodes overtime</a:t>
            </a:r>
            <a:endParaRPr lang="en-US" sz="28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21" name="TextBox 320">
            <a:extLst>
              <a:ext uri="{FF2B5EF4-FFF2-40B4-BE49-F238E27FC236}">
                <a16:creationId xmlns:a16="http://schemas.microsoft.com/office/drawing/2014/main" id="{A8D26F88-DDD7-4049-AC23-050904AD3C97}"/>
              </a:ext>
            </a:extLst>
          </p:cNvPr>
          <p:cNvSpPr txBox="1"/>
          <p:nvPr/>
        </p:nvSpPr>
        <p:spPr>
          <a:xfrm>
            <a:off x="13821557" y="32139538"/>
            <a:ext cx="11183065" cy="18312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346" tIns="53346" rIns="53346" bIns="53346" numCol="1" spcCol="38100" rtlCol="0" anchor="ctr">
            <a:spAutoFit/>
          </a:bodyPr>
          <a:lstStyle/>
          <a:p>
            <a:r>
              <a:rPr lang="en-US" sz="2800" b="1" dirty="0">
                <a:latin typeface="Calibri" charset="0"/>
                <a:ea typeface="Calibri" charset="0"/>
                <a:cs typeface="Calibri" charset="0"/>
              </a:rPr>
              <a:t>(A)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CA" sz="2800" dirty="0"/>
              <a:t>Mean AUC was significantly increased in the timolol group compared with controls (19.6 ± 4.5 vs 13.2 ± 4.2, respectively; P</a:t>
            </a:r>
            <a:r>
              <a:rPr lang="en-CA" sz="2800" i="1" dirty="0"/>
              <a:t> </a:t>
            </a:r>
            <a:r>
              <a:rPr lang="en-CA" sz="2800" dirty="0"/>
              <a:t>= 0.026)  </a:t>
            </a:r>
            <a:r>
              <a:rPr lang="en-CA" sz="2800" b="1" dirty="0"/>
              <a:t>(B) </a:t>
            </a:r>
            <a:r>
              <a:rPr lang="en-CA" sz="2800" dirty="0"/>
              <a:t>Photoacoustic mean pixel intensity signal (arbitrary unit (</a:t>
            </a:r>
            <a:r>
              <a:rPr lang="en-CA" sz="2800" dirty="0" err="1"/>
              <a:t>a.u</a:t>
            </a:r>
            <a:r>
              <a:rPr lang="en-CA" sz="2800" dirty="0"/>
              <a:t>.)) in the right cervical lymph nodes overtime</a:t>
            </a:r>
            <a:endParaRPr lang="en-US" sz="28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1" name="Shape 123">
            <a:extLst>
              <a:ext uri="{FF2B5EF4-FFF2-40B4-BE49-F238E27FC236}">
                <a16:creationId xmlns:a16="http://schemas.microsoft.com/office/drawing/2014/main" id="{C5456A1B-62C6-BE4A-BC71-9D960E7C6B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09145" y="16861182"/>
            <a:ext cx="11757025" cy="947958"/>
          </a:xfrm>
          <a:prstGeom prst="roundRect">
            <a:avLst>
              <a:gd name="adj" fmla="val 16402"/>
            </a:avLst>
          </a:prstGeom>
          <a:gradFill rotWithShape="1">
            <a:gsLst>
              <a:gs pos="0">
                <a:srgbClr val="011993"/>
              </a:gs>
              <a:gs pos="100000">
                <a:srgbClr val="011993">
                  <a:alpha val="70000"/>
                </a:srgbClr>
              </a:gs>
            </a:gsLst>
            <a:lin ang="5400000"/>
          </a:gradFill>
          <a:ln>
            <a:noFill/>
          </a:ln>
          <a:effectLst>
            <a:outerShdw blurRad="50800" dist="26940" dir="5400000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53346" tIns="53346" rIns="53346" bIns="53346" anchor="ctr"/>
          <a:lstStyle>
            <a:lvl1pPr eaLnBrk="0" hangingPunct="0">
              <a:defRPr sz="8000">
                <a:solidFill>
                  <a:srgbClr val="000000"/>
                </a:solidFill>
                <a:latin typeface="Arial" charset="0"/>
                <a:ea typeface="ＭＳ Ｐゴシック" charset="-128"/>
                <a:sym typeface="Helvetica" charset="0"/>
              </a:defRPr>
            </a:lvl1pPr>
            <a:lvl2pPr marL="742950" indent="-285750" eaLnBrk="0" hangingPunct="0">
              <a:defRPr sz="8000">
                <a:solidFill>
                  <a:srgbClr val="000000"/>
                </a:solidFill>
                <a:latin typeface="Arial" charset="0"/>
                <a:ea typeface="ＭＳ Ｐゴシック" charset="-128"/>
                <a:sym typeface="Helvetica" charset="0"/>
              </a:defRPr>
            </a:lvl2pPr>
            <a:lvl3pPr marL="1143000" indent="-228600" eaLnBrk="0" hangingPunct="0">
              <a:defRPr sz="8000">
                <a:solidFill>
                  <a:srgbClr val="000000"/>
                </a:solidFill>
                <a:latin typeface="Arial" charset="0"/>
                <a:ea typeface="ＭＳ Ｐゴシック" charset="-128"/>
                <a:sym typeface="Helvetica" charset="0"/>
              </a:defRPr>
            </a:lvl3pPr>
            <a:lvl4pPr marL="1600200" indent="-228600" eaLnBrk="0" hangingPunct="0">
              <a:defRPr sz="8000">
                <a:solidFill>
                  <a:srgbClr val="000000"/>
                </a:solidFill>
                <a:latin typeface="Arial" charset="0"/>
                <a:ea typeface="ＭＳ Ｐゴシック" charset="-128"/>
                <a:sym typeface="Helvetica" charset="0"/>
              </a:defRPr>
            </a:lvl4pPr>
            <a:lvl5pPr marL="2057400" indent="-228600" eaLnBrk="0" hangingPunct="0">
              <a:defRPr sz="8000">
                <a:solidFill>
                  <a:srgbClr val="000000"/>
                </a:solidFill>
                <a:latin typeface="Arial" charset="0"/>
                <a:ea typeface="ＭＳ Ｐゴシック" charset="-128"/>
                <a:sym typeface="Helvetica" charset="0"/>
              </a:defRPr>
            </a:lvl5pPr>
            <a:lvl6pPr marL="2514600" indent="-228600" defTabSz="13208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Arial" charset="0"/>
                <a:ea typeface="ＭＳ Ｐゴシック" charset="-128"/>
                <a:sym typeface="Helvetica" charset="0"/>
              </a:defRPr>
            </a:lvl6pPr>
            <a:lvl7pPr marL="2971800" indent="-228600" defTabSz="13208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Arial" charset="0"/>
                <a:ea typeface="ＭＳ Ｐゴシック" charset="-128"/>
                <a:sym typeface="Helvetica" charset="0"/>
              </a:defRPr>
            </a:lvl7pPr>
            <a:lvl8pPr marL="3429000" indent="-228600" defTabSz="13208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Arial" charset="0"/>
                <a:ea typeface="ＭＳ Ｐゴシック" charset="-128"/>
                <a:sym typeface="Helvetica" charset="0"/>
              </a:defRPr>
            </a:lvl8pPr>
            <a:lvl9pPr marL="3886200" indent="-228600" defTabSz="13208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Arial" charset="0"/>
                <a:ea typeface="ＭＳ Ｐゴシック" charset="-128"/>
                <a:sym typeface="Helvetica" charset="0"/>
              </a:defRPr>
            </a:lvl9pPr>
          </a:lstStyle>
          <a:p>
            <a:pPr algn="ctr" eaLnBrk="1"/>
            <a:endParaRPr lang="en-US" altLang="en-US" sz="3892">
              <a:solidFill>
                <a:srgbClr val="FFFFFF"/>
              </a:solidFill>
              <a:latin typeface="Helvetica Light" charset="0"/>
              <a:sym typeface="Helvetica Light" charset="0"/>
            </a:endParaRPr>
          </a:p>
        </p:txBody>
      </p:sp>
      <p:sp>
        <p:nvSpPr>
          <p:cNvPr id="122" name="Shape 128">
            <a:extLst>
              <a:ext uri="{FF2B5EF4-FFF2-40B4-BE49-F238E27FC236}">
                <a16:creationId xmlns:a16="http://schemas.microsoft.com/office/drawing/2014/main" id="{171696B2-A1AC-954D-94EC-0E72FF133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96458" y="16933592"/>
            <a:ext cx="11669713" cy="78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53346" tIns="53346" rIns="53346" bIns="53346" anchor="ctr">
            <a:spAutoFit/>
          </a:bodyPr>
          <a:lstStyle>
            <a:lvl1pPr eaLnBrk="0" hangingPunct="0">
              <a:spcBef>
                <a:spcPts val="9400"/>
              </a:spcBef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ＭＳ Ｐゴシック" charset="-128"/>
                <a:cs typeface="Helvetica Light" charset="0"/>
                <a:sym typeface="Helvetica Light" charset="0"/>
              </a:defRPr>
            </a:lvl1pPr>
            <a:lvl2pPr marL="742950" indent="-285750" eaLnBrk="0" hangingPunct="0">
              <a:spcBef>
                <a:spcPts val="9400"/>
              </a:spcBef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eaLnBrk="0" hangingPunct="0">
              <a:spcBef>
                <a:spcPts val="9400"/>
              </a:spcBef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eaLnBrk="0" hangingPunct="0">
              <a:spcBef>
                <a:spcPts val="9400"/>
              </a:spcBef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eaLnBrk="0" hangingPunct="0">
              <a:spcBef>
                <a:spcPts val="9400"/>
              </a:spcBef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1320800" eaLnBrk="0" fontAlgn="base" hangingPunct="0">
              <a:spcBef>
                <a:spcPts val="9400"/>
              </a:spcBef>
              <a:spcAft>
                <a:spcPct val="0"/>
              </a:spcAft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1320800" eaLnBrk="0" fontAlgn="base" hangingPunct="0">
              <a:spcBef>
                <a:spcPts val="9400"/>
              </a:spcBef>
              <a:spcAft>
                <a:spcPct val="0"/>
              </a:spcAft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1320800" eaLnBrk="0" fontAlgn="base" hangingPunct="0">
              <a:spcBef>
                <a:spcPts val="9400"/>
              </a:spcBef>
              <a:spcAft>
                <a:spcPct val="0"/>
              </a:spcAft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1320800" eaLnBrk="0" fontAlgn="base" hangingPunct="0">
              <a:spcBef>
                <a:spcPts val="9400"/>
              </a:spcBef>
              <a:spcAft>
                <a:spcPct val="0"/>
              </a:spcAft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ctr" eaLnBrk="1">
              <a:spcBef>
                <a:spcPct val="0"/>
              </a:spcBef>
              <a:buSzTx/>
              <a:buFontTx/>
              <a:buNone/>
            </a:pPr>
            <a:r>
              <a:rPr lang="en-US" altLang="en-US" sz="4402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  <a:sym typeface="Helvetica" charset="0"/>
              </a:rPr>
              <a:t> Timolol</a:t>
            </a:r>
          </a:p>
        </p:txBody>
      </p:sp>
      <p:sp>
        <p:nvSpPr>
          <p:cNvPr id="124" name="Shape 123">
            <a:extLst>
              <a:ext uri="{FF2B5EF4-FFF2-40B4-BE49-F238E27FC236}">
                <a16:creationId xmlns:a16="http://schemas.microsoft.com/office/drawing/2014/main" id="{CA20CD40-70DC-194D-AE9B-2B5F57EA7F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08921" y="19251709"/>
            <a:ext cx="11757025" cy="947958"/>
          </a:xfrm>
          <a:prstGeom prst="roundRect">
            <a:avLst>
              <a:gd name="adj" fmla="val 16402"/>
            </a:avLst>
          </a:prstGeom>
          <a:gradFill rotWithShape="1">
            <a:gsLst>
              <a:gs pos="0">
                <a:srgbClr val="011993"/>
              </a:gs>
              <a:gs pos="100000">
                <a:srgbClr val="011993">
                  <a:alpha val="70000"/>
                </a:srgbClr>
              </a:gs>
            </a:gsLst>
            <a:lin ang="5400000"/>
          </a:gradFill>
          <a:ln>
            <a:noFill/>
          </a:ln>
          <a:effectLst>
            <a:outerShdw blurRad="50800" dist="26940" dir="5400000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53346" tIns="53346" rIns="53346" bIns="53346" anchor="ctr"/>
          <a:lstStyle>
            <a:lvl1pPr eaLnBrk="0" hangingPunct="0">
              <a:defRPr sz="8000">
                <a:solidFill>
                  <a:srgbClr val="000000"/>
                </a:solidFill>
                <a:latin typeface="Arial" charset="0"/>
                <a:ea typeface="ＭＳ Ｐゴシック" charset="-128"/>
                <a:sym typeface="Helvetica" charset="0"/>
              </a:defRPr>
            </a:lvl1pPr>
            <a:lvl2pPr marL="742950" indent="-285750" eaLnBrk="0" hangingPunct="0">
              <a:defRPr sz="8000">
                <a:solidFill>
                  <a:srgbClr val="000000"/>
                </a:solidFill>
                <a:latin typeface="Arial" charset="0"/>
                <a:ea typeface="ＭＳ Ｐゴシック" charset="-128"/>
                <a:sym typeface="Helvetica" charset="0"/>
              </a:defRPr>
            </a:lvl2pPr>
            <a:lvl3pPr marL="1143000" indent="-228600" eaLnBrk="0" hangingPunct="0">
              <a:defRPr sz="8000">
                <a:solidFill>
                  <a:srgbClr val="000000"/>
                </a:solidFill>
                <a:latin typeface="Arial" charset="0"/>
                <a:ea typeface="ＭＳ Ｐゴシック" charset="-128"/>
                <a:sym typeface="Helvetica" charset="0"/>
              </a:defRPr>
            </a:lvl3pPr>
            <a:lvl4pPr marL="1600200" indent="-228600" eaLnBrk="0" hangingPunct="0">
              <a:defRPr sz="8000">
                <a:solidFill>
                  <a:srgbClr val="000000"/>
                </a:solidFill>
                <a:latin typeface="Arial" charset="0"/>
                <a:ea typeface="ＭＳ Ｐゴシック" charset="-128"/>
                <a:sym typeface="Helvetica" charset="0"/>
              </a:defRPr>
            </a:lvl4pPr>
            <a:lvl5pPr marL="2057400" indent="-228600" eaLnBrk="0" hangingPunct="0">
              <a:defRPr sz="8000">
                <a:solidFill>
                  <a:srgbClr val="000000"/>
                </a:solidFill>
                <a:latin typeface="Arial" charset="0"/>
                <a:ea typeface="ＭＳ Ｐゴシック" charset="-128"/>
                <a:sym typeface="Helvetica" charset="0"/>
              </a:defRPr>
            </a:lvl5pPr>
            <a:lvl6pPr marL="2514600" indent="-228600" defTabSz="13208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Arial" charset="0"/>
                <a:ea typeface="ＭＳ Ｐゴシック" charset="-128"/>
                <a:sym typeface="Helvetica" charset="0"/>
              </a:defRPr>
            </a:lvl6pPr>
            <a:lvl7pPr marL="2971800" indent="-228600" defTabSz="13208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Arial" charset="0"/>
                <a:ea typeface="ＭＳ Ｐゴシック" charset="-128"/>
                <a:sym typeface="Helvetica" charset="0"/>
              </a:defRPr>
            </a:lvl7pPr>
            <a:lvl8pPr marL="3429000" indent="-228600" defTabSz="13208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Arial" charset="0"/>
                <a:ea typeface="ＭＳ Ｐゴシック" charset="-128"/>
                <a:sym typeface="Helvetica" charset="0"/>
              </a:defRPr>
            </a:lvl8pPr>
            <a:lvl9pPr marL="3886200" indent="-228600" defTabSz="13208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Arial" charset="0"/>
                <a:ea typeface="ＭＳ Ｐゴシック" charset="-128"/>
                <a:sym typeface="Helvetica" charset="0"/>
              </a:defRPr>
            </a:lvl9pPr>
          </a:lstStyle>
          <a:p>
            <a:pPr algn="ctr" eaLnBrk="1"/>
            <a:endParaRPr lang="en-US" altLang="en-US" sz="3892">
              <a:solidFill>
                <a:srgbClr val="FFFFFF"/>
              </a:solidFill>
              <a:latin typeface="Helvetica Light" charset="0"/>
              <a:sym typeface="Helvetica Light" charset="0"/>
            </a:endParaRPr>
          </a:p>
        </p:txBody>
      </p:sp>
      <p:sp>
        <p:nvSpPr>
          <p:cNvPr id="126" name="Shape 128">
            <a:extLst>
              <a:ext uri="{FF2B5EF4-FFF2-40B4-BE49-F238E27FC236}">
                <a16:creationId xmlns:a16="http://schemas.microsoft.com/office/drawing/2014/main" id="{AC3033C5-EED6-904A-97A9-6C1BE3B780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96234" y="19324119"/>
            <a:ext cx="11669713" cy="78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53346" tIns="53346" rIns="53346" bIns="53346" anchor="ctr">
            <a:spAutoFit/>
          </a:bodyPr>
          <a:lstStyle>
            <a:lvl1pPr eaLnBrk="0" hangingPunct="0">
              <a:spcBef>
                <a:spcPts val="9400"/>
              </a:spcBef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ＭＳ Ｐゴシック" charset="-128"/>
                <a:cs typeface="Helvetica Light" charset="0"/>
                <a:sym typeface="Helvetica Light" charset="0"/>
              </a:defRPr>
            </a:lvl1pPr>
            <a:lvl2pPr marL="742950" indent="-285750" eaLnBrk="0" hangingPunct="0">
              <a:spcBef>
                <a:spcPts val="9400"/>
              </a:spcBef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eaLnBrk="0" hangingPunct="0">
              <a:spcBef>
                <a:spcPts val="9400"/>
              </a:spcBef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eaLnBrk="0" hangingPunct="0">
              <a:spcBef>
                <a:spcPts val="9400"/>
              </a:spcBef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eaLnBrk="0" hangingPunct="0">
              <a:spcBef>
                <a:spcPts val="9400"/>
              </a:spcBef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1320800" eaLnBrk="0" fontAlgn="base" hangingPunct="0">
              <a:spcBef>
                <a:spcPts val="9400"/>
              </a:spcBef>
              <a:spcAft>
                <a:spcPct val="0"/>
              </a:spcAft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1320800" eaLnBrk="0" fontAlgn="base" hangingPunct="0">
              <a:spcBef>
                <a:spcPts val="9400"/>
              </a:spcBef>
              <a:spcAft>
                <a:spcPct val="0"/>
              </a:spcAft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1320800" eaLnBrk="0" fontAlgn="base" hangingPunct="0">
              <a:spcBef>
                <a:spcPts val="9400"/>
              </a:spcBef>
              <a:spcAft>
                <a:spcPct val="0"/>
              </a:spcAft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1320800" eaLnBrk="0" fontAlgn="base" hangingPunct="0">
              <a:spcBef>
                <a:spcPts val="9400"/>
              </a:spcBef>
              <a:spcAft>
                <a:spcPct val="0"/>
              </a:spcAft>
              <a:buSzPct val="75000"/>
              <a:buChar char="•"/>
              <a:defRPr sz="8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ctr" eaLnBrk="1">
              <a:spcBef>
                <a:spcPct val="0"/>
              </a:spcBef>
              <a:buSzTx/>
              <a:buFontTx/>
              <a:buNone/>
            </a:pPr>
            <a:r>
              <a:rPr lang="en-US" altLang="en-US" sz="4402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  <a:sym typeface="Helvetica" charset="0"/>
              </a:rPr>
              <a:t> </a:t>
            </a:r>
            <a:r>
              <a:rPr lang="en-US" altLang="en-US" sz="4402" b="1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  <a:sym typeface="Helvetica" charset="0"/>
              </a:rPr>
              <a:t>Betaxolol</a:t>
            </a:r>
            <a:endParaRPr lang="en-US" altLang="en-US" sz="4402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  <a:sym typeface="Helvetica" charset="0"/>
            </a:endParaRPr>
          </a:p>
        </p:txBody>
      </p:sp>
      <p:pic>
        <p:nvPicPr>
          <p:cNvPr id="127" name="Picture 4">
            <a:extLst>
              <a:ext uri="{FF2B5EF4-FFF2-40B4-BE49-F238E27FC236}">
                <a16:creationId xmlns:a16="http://schemas.microsoft.com/office/drawing/2014/main" id="{1E04B4C8-CF95-C74E-B3F9-C38BB83FE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88801" y="32213835"/>
            <a:ext cx="5979718" cy="1254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09592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43260</TotalTime>
  <Words>1224</Words>
  <Application>Microsoft Macintosh PowerPoint</Application>
  <PresentationFormat>Custom</PresentationFormat>
  <Paragraphs>116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Arial</vt:lpstr>
      <vt:lpstr>Calibri</vt:lpstr>
      <vt:lpstr>Calibri Light</vt:lpstr>
      <vt:lpstr>Helvetica</vt:lpstr>
      <vt:lpstr>Helvetica Light</vt:lpstr>
      <vt:lpstr>Times New Roman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Hanna</dc:creator>
  <cp:lastModifiedBy>Joseph Hanna</cp:lastModifiedBy>
  <cp:revision>252</cp:revision>
  <cp:lastPrinted>2017-05-04T15:53:49Z</cp:lastPrinted>
  <dcterms:created xsi:type="dcterms:W3CDTF">2017-04-08T14:02:33Z</dcterms:created>
  <dcterms:modified xsi:type="dcterms:W3CDTF">2021-04-26T01:09:24Z</dcterms:modified>
</cp:coreProperties>
</file>