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7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Kertes" initials="PK" lastIdx="3" clrIdx="0">
    <p:extLst>
      <p:ext uri="{19B8F6BF-5375-455C-9EA6-DF929625EA0E}">
        <p15:presenceInfo xmlns:p15="http://schemas.microsoft.com/office/powerpoint/2012/main" userId="f12fa999edc18b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79509" autoAdjust="0"/>
  </p:normalViewPr>
  <p:slideViewPr>
    <p:cSldViewPr snapToGrid="0">
      <p:cViewPr varScale="1">
        <p:scale>
          <a:sx n="85" d="100"/>
          <a:sy n="85" d="100"/>
        </p:scale>
        <p:origin x="1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2T09:46:54.745" idx="3">
    <p:pos x="7172" y="1075"/>
    <p:text>Is this mean absolute "refractive" error. Spherical equivalent? If so, we should be more clear.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90F75-1B68-1445-94E1-1DE27248C5CC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C668B-9CBA-DA41-92C5-E0381E3F7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5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668B-9CBA-DA41-92C5-E0381E3F72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Pars plana vitrectomy (PPV) is indicated for various conditions: retinal detachment, vitreous hemorrhage, macular hole, and epiretinal membrane. </a:t>
            </a:r>
          </a:p>
          <a:p>
            <a:r>
              <a:rPr lang="en-US" dirty="0"/>
              <a:t>There is a high rate of phakic patients requiring subsequent cataract surgery following PPV</a:t>
            </a:r>
          </a:p>
          <a:p>
            <a:r>
              <a:rPr lang="en-US" dirty="0"/>
              <a:t>Combined phacoemulsification and PPV (</a:t>
            </a:r>
            <a:r>
              <a:rPr lang="en-US" dirty="0" err="1"/>
              <a:t>phaco</a:t>
            </a:r>
            <a:r>
              <a:rPr lang="en-US" dirty="0"/>
              <a:t>-PPV) reduces recovery time, cost, and use of anesthesia</a:t>
            </a:r>
          </a:p>
          <a:p>
            <a:r>
              <a:rPr lang="en-US" dirty="0"/>
              <a:t>No difference in success between combined and sequential </a:t>
            </a:r>
            <a:r>
              <a:rPr lang="en-US" dirty="0" err="1"/>
              <a:t>phaco</a:t>
            </a:r>
            <a:r>
              <a:rPr lang="en-US" dirty="0"/>
              <a:t>-PPV, but inconsistencies in reported complications</a:t>
            </a:r>
          </a:p>
          <a:p>
            <a:r>
              <a:rPr lang="en-US" b="1" dirty="0"/>
              <a:t>Aim:</a:t>
            </a:r>
            <a:r>
              <a:rPr lang="en-US" dirty="0"/>
              <a:t> To compare the differences in efficacy and incidence of complications between combined and sequential </a:t>
            </a:r>
            <a:r>
              <a:rPr lang="en-US" dirty="0" err="1"/>
              <a:t>phaco</a:t>
            </a:r>
            <a:r>
              <a:rPr lang="en-US" dirty="0"/>
              <a:t>-PPV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668B-9CBA-DA41-92C5-E0381E3F72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4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Databases: Ovid MEDLINE, EMBASE and Cochrane CENTRAL</a:t>
            </a:r>
          </a:p>
          <a:p>
            <a:r>
              <a:rPr lang="en-US" dirty="0"/>
              <a:t>Studies that compared combined versus sequential </a:t>
            </a:r>
            <a:r>
              <a:rPr lang="en-US" dirty="0" err="1"/>
              <a:t>phaco</a:t>
            </a:r>
            <a:r>
              <a:rPr lang="en-US" dirty="0"/>
              <a:t>-PPV head-to-head </a:t>
            </a:r>
          </a:p>
          <a:p>
            <a:r>
              <a:rPr lang="en-US" dirty="0"/>
              <a:t>Primary outcome: Postoperative best corrected visual acuity (BCVA) </a:t>
            </a:r>
          </a:p>
          <a:p>
            <a:r>
              <a:rPr lang="en-US" dirty="0"/>
              <a:t>Secondary outcomes: Efficacy outcomes like incidence of myopia, and postoperative complications</a:t>
            </a:r>
          </a:p>
          <a:p>
            <a:r>
              <a:rPr lang="en-US" dirty="0"/>
              <a:t>Meta-analysis was conducted using a random effects model in all cases</a:t>
            </a:r>
          </a:p>
          <a:p>
            <a:r>
              <a:rPr lang="en-US" dirty="0"/>
              <a:t>Risk of bias assessment: Cochrane risk of bias assessment tool for randomized trials and the ROBINS-I tool for observational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668B-9CBA-DA41-92C5-E0381E3F72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668B-9CBA-DA41-92C5-E0381E3F72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Challenging to conduct subgroup analysis as reported data was limited</a:t>
            </a:r>
          </a:p>
          <a:p>
            <a:pPr lvl="1"/>
            <a:r>
              <a:rPr lang="en-US" dirty="0"/>
              <a:t>Differences in surgical </a:t>
            </a:r>
            <a:r>
              <a:rPr lang="en-US" dirty="0" err="1"/>
              <a:t>centres</a:t>
            </a:r>
            <a:r>
              <a:rPr lang="en-US" dirty="0"/>
              <a:t>, resources, surgeons, follow-up duration, and method of outcome assessment were variable across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C668B-9CBA-DA41-92C5-E0381E3F72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51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43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46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61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830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72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8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78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979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97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3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187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10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303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70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010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1C593-E144-4A4B-804F-72921356C209}" type="datetimeFigureOut">
              <a:rPr lang="en-CA" smtClean="0"/>
              <a:t>2021-04-13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85AC71-7A49-469B-9D94-41444945A9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62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tif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comments" Target="../comments/comment1.xml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CA35BE-0AFB-46A1-B474-DA8DD4228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Combined Versus Sequential Phacoemulsification and Pars Plana Vitrectomy: A Meta-Analysis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4D985-729E-4980-980D-2B7FEAD3D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/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Marko M. Popovic MD, MPH(C),</a:t>
            </a:r>
            <a:r>
              <a:rPr lang="en-US" sz="2400" b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Armin Farahvash MD(C),</a:t>
            </a:r>
            <a:r>
              <a:rPr lang="en-US" sz="2400" b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Arshia </a:t>
            </a:r>
            <a:r>
              <a:rPr lang="en-US" sz="24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Eshtiaghi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MD(C),</a:t>
            </a:r>
            <a:r>
              <a:rPr lang="en-US" sz="2400" b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Peter J. </a:t>
            </a:r>
            <a:r>
              <a:rPr lang="en-US" sz="24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Kertes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MD CM, FRCSC,</a:t>
            </a:r>
            <a:r>
              <a:rPr lang="en-US" sz="2400" b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1,3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Rajeev H. Muni MD, MSc, FRCSC</a:t>
            </a:r>
            <a:r>
              <a:rPr lang="en-US" sz="2400" b="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1,4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Department of Ophthalmology and Vision Sciences, University of Toronto, Toronto, Ontario, Canada</a:t>
            </a:r>
          </a:p>
          <a:p>
            <a:pPr algn="l"/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Faculty of Medicine, University of Toronto, Toronto, Ontario, Canada</a:t>
            </a:r>
          </a:p>
          <a:p>
            <a:pPr algn="l"/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3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John and Liz Tory Eye Centre, Sunnybrook Health Sciences Centre, Toronto, Ontario, Canada</a:t>
            </a:r>
          </a:p>
          <a:p>
            <a:pPr algn="l"/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Department of Ophthalmology, St. Michael’s Hospital/Unity Health Toronto, Toronto, Ontario, Canada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9E54185-A2F2-F94D-A225-52298576E1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85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8693"/>
    </mc:Choice>
    <mc:Fallback>
      <p:transition spd="slow" advTm="28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CC38-5F3D-4563-B8AF-51836E21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A8E13-56CF-4B19-9F62-DE0D6ECE7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difference in postoperative BCVA and refractive outcomes between combined and sequential </a:t>
            </a:r>
            <a:r>
              <a:rPr lang="en-US" dirty="0" err="1"/>
              <a:t>phaco</a:t>
            </a:r>
            <a:r>
              <a:rPr lang="en-US" dirty="0"/>
              <a:t>-PPV</a:t>
            </a:r>
          </a:p>
          <a:p>
            <a:r>
              <a:rPr lang="en-US" dirty="0"/>
              <a:t>Complications: While in the combined surgery group the risks of synechiae formation, fibrin formation, and retinal detachment were higher, the risks of posterior capsular tear and macular hole non-closure were lower</a:t>
            </a:r>
          </a:p>
          <a:p>
            <a:r>
              <a:rPr lang="en-US" dirty="0"/>
              <a:t>Given the variability in outcome reporting and associated heterogeneity, future randomized controlled trials are needed</a:t>
            </a:r>
            <a:endParaRPr lang="en-CA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6D3FC4B-5AF6-C64D-8C42-4128FAEBAC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0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62"/>
    </mc:Choice>
    <mc:Fallback>
      <p:transition spd="slow" advTm="34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FD183-B4EA-9649-B258-1295AF9F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983607"/>
            <a:ext cx="8596668" cy="1213982"/>
          </a:xfrm>
        </p:spPr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Email: </a:t>
            </a:r>
            <a:r>
              <a:rPr lang="en-US" dirty="0" err="1"/>
              <a:t>marko.popovic@mail.utoronto.ca</a:t>
            </a:r>
            <a:endParaRPr lang="en-US" dirty="0"/>
          </a:p>
        </p:txBody>
      </p:sp>
      <p:pic>
        <p:nvPicPr>
          <p:cNvPr id="2050" name="Picture 2" descr="Happy National Thank You Day! - Inventionland">
            <a:extLst>
              <a:ext uri="{FF2B5EF4-FFF2-40B4-BE49-F238E27FC236}">
                <a16:creationId xmlns:a16="http://schemas.microsoft.com/office/drawing/2014/main" id="{5E7E02C2-230C-4A17-AAA7-34389466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02" y="1333954"/>
            <a:ext cx="762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86E2F7A-D6BE-A648-9895-A5EC0C46D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6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2"/>
    </mc:Choice>
    <mc:Fallback>
      <p:transition spd="slow" advTm="5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42A9-9DBE-4D56-9CFE-DA8A7D73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2EDF3-78FC-4474-8D45-4B6A8DC4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9478" cy="4351338"/>
          </a:xfrm>
        </p:spPr>
        <p:txBody>
          <a:bodyPr>
            <a:normAutofit/>
          </a:bodyPr>
          <a:lstStyle/>
          <a:p>
            <a:r>
              <a:rPr lang="en-US" dirty="0"/>
              <a:t>Many phakic patients require cataract surgery following pars plana vitrectomy (PPV)</a:t>
            </a:r>
          </a:p>
          <a:p>
            <a:r>
              <a:rPr lang="en-US" dirty="0"/>
              <a:t>Combined phacoemulsification and PPV (</a:t>
            </a:r>
            <a:r>
              <a:rPr lang="en-US" dirty="0" err="1"/>
              <a:t>phaco</a:t>
            </a:r>
            <a:r>
              <a:rPr lang="en-US" dirty="0"/>
              <a:t>-PPV) may reduce recovery time, cost, and use of anesthesia</a:t>
            </a:r>
          </a:p>
          <a:p>
            <a:r>
              <a:rPr lang="en-US" b="1" dirty="0"/>
              <a:t>Aim:</a:t>
            </a:r>
            <a:r>
              <a:rPr lang="en-US" dirty="0"/>
              <a:t> To compare the differences in efficacy and incidence of complications between combined and sequential </a:t>
            </a:r>
            <a:r>
              <a:rPr lang="en-US" dirty="0" err="1"/>
              <a:t>phaco</a:t>
            </a:r>
            <a:r>
              <a:rPr lang="en-US" dirty="0"/>
              <a:t>-PPV</a:t>
            </a:r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717C16-A515-477A-9E22-4463E3B17C3B}"/>
              </a:ext>
            </a:extLst>
          </p:cNvPr>
          <p:cNvGrpSpPr/>
          <p:nvPr/>
        </p:nvGrpSpPr>
        <p:grpSpPr>
          <a:xfrm>
            <a:off x="9127482" y="3957050"/>
            <a:ext cx="2997115" cy="2510378"/>
            <a:chOff x="8653510" y="3957050"/>
            <a:chExt cx="2997115" cy="2510378"/>
          </a:xfrm>
        </p:grpSpPr>
        <p:pic>
          <p:nvPicPr>
            <p:cNvPr id="1028" name="Picture 4" descr="image">
              <a:extLst>
                <a:ext uri="{FF2B5EF4-FFF2-40B4-BE49-F238E27FC236}">
                  <a16:creationId xmlns:a16="http://schemas.microsoft.com/office/drawing/2014/main" id="{7CCBDA84-6DB5-49B4-BE81-662380ED8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68" t="8866" r="50000"/>
            <a:stretch/>
          </p:blipFill>
          <p:spPr bwMode="auto">
            <a:xfrm>
              <a:off x="9119301" y="4254416"/>
              <a:ext cx="2041964" cy="200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58D826-9E73-421C-ADDD-0AE9CB20261A}"/>
                </a:ext>
              </a:extLst>
            </p:cNvPr>
            <p:cNvSpPr txBox="1"/>
            <p:nvPr/>
          </p:nvSpPr>
          <p:spPr>
            <a:xfrm>
              <a:off x="8677080" y="3957050"/>
              <a:ext cx="2973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Phacoemulsification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53F304-F087-43EE-A39D-6C2A63F0617F}"/>
                </a:ext>
              </a:extLst>
            </p:cNvPr>
            <p:cNvSpPr txBox="1"/>
            <p:nvPr/>
          </p:nvSpPr>
          <p:spPr>
            <a:xfrm>
              <a:off x="8653510" y="6221207"/>
              <a:ext cx="29735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dirty="0" err="1"/>
                <a:t>Porela-Tiihonen</a:t>
              </a:r>
              <a:r>
                <a:rPr lang="en-CA" sz="1000" dirty="0"/>
                <a:t> et al. 2016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AAB77C-B38C-4D5D-867A-977DD1C5D944}"/>
              </a:ext>
            </a:extLst>
          </p:cNvPr>
          <p:cNvGrpSpPr/>
          <p:nvPr/>
        </p:nvGrpSpPr>
        <p:grpSpPr>
          <a:xfrm>
            <a:off x="8939696" y="969615"/>
            <a:ext cx="2973546" cy="2734078"/>
            <a:chOff x="8653509" y="913774"/>
            <a:chExt cx="2973546" cy="2734078"/>
          </a:xfrm>
        </p:grpSpPr>
        <p:pic>
          <p:nvPicPr>
            <p:cNvPr id="1026" name="Picture 2" descr="Illustration of vitrectomy surgery. Vitrectomy is a type of eye surgery used to treat problems of the eye’s retina and vitreous.">
              <a:extLst>
                <a:ext uri="{FF2B5EF4-FFF2-40B4-BE49-F238E27FC236}">
                  <a16:creationId xmlns:a16="http://schemas.microsoft.com/office/drawing/2014/main" id="{79760984-3147-45EE-B35E-6B3D22080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669" y="1283106"/>
              <a:ext cx="2682368" cy="214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993552-7A6E-4627-9ECA-5642EA5EF730}"/>
                </a:ext>
              </a:extLst>
            </p:cNvPr>
            <p:cNvSpPr txBox="1"/>
            <p:nvPr/>
          </p:nvSpPr>
          <p:spPr>
            <a:xfrm>
              <a:off x="8653510" y="913774"/>
              <a:ext cx="2973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Pars Plana Vitrectomy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93C7B-51AD-43A6-A3CC-80D3ED14B88C}"/>
                </a:ext>
              </a:extLst>
            </p:cNvPr>
            <p:cNvSpPr txBox="1"/>
            <p:nvPr/>
          </p:nvSpPr>
          <p:spPr>
            <a:xfrm>
              <a:off x="8653509" y="3401631"/>
              <a:ext cx="29735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dirty="0"/>
                <a:t>AAO.org</a:t>
              </a:r>
            </a:p>
          </p:txBody>
        </p:sp>
      </p:grp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A90B7D2-77E2-834A-92BC-949091E48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25"/>
    </mc:Choice>
    <mc:Fallback>
      <p:transition spd="slow" advTm="36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C781-EFF2-46FF-B6A9-9BD21337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2C89B-75D8-4FED-B9DE-63FA3EE27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Databases: Ovid MEDLINE, EMBASE and Cochrane CENTRAL</a:t>
            </a:r>
          </a:p>
          <a:p>
            <a:r>
              <a:rPr lang="en-US" dirty="0"/>
              <a:t>Studies that compared combined versus sequential </a:t>
            </a:r>
            <a:r>
              <a:rPr lang="en-US" dirty="0" err="1"/>
              <a:t>phaco</a:t>
            </a:r>
            <a:r>
              <a:rPr lang="en-US" dirty="0"/>
              <a:t>-PPV head-to-head </a:t>
            </a:r>
          </a:p>
          <a:p>
            <a:r>
              <a:rPr lang="en-US" dirty="0"/>
              <a:t>Primary outcome: postoperative best corrected visual acuity (BCVA) </a:t>
            </a:r>
          </a:p>
          <a:p>
            <a:r>
              <a:rPr lang="en-US" dirty="0"/>
              <a:t>Secondary outcome: postoperative complications</a:t>
            </a:r>
          </a:p>
          <a:p>
            <a:r>
              <a:rPr lang="en-US" dirty="0"/>
              <a:t>Meta-analysis was conducted using a random effects model in all cases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DF4971B-1790-4FF5-B630-0A2C25F89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96396"/>
            <a:ext cx="2101663" cy="769119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206E19-5E42-467B-8367-77FF9A551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23" y="5025851"/>
            <a:ext cx="2484944" cy="753727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17173D-5C7A-41A0-A66B-07449ADD2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28" y="4684689"/>
            <a:ext cx="1264762" cy="1264762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C4EEEED-B463-EF42-A2B0-20D03AC58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7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29"/>
    </mc:Choice>
    <mc:Fallback>
      <p:transition spd="slow" advTm="27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F0DF-5AA4-4A89-ABF7-809ADD63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Results- Study Screening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021AD89-CAD2-4E8E-9CB8-E3F56DE4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744" y="1636531"/>
            <a:ext cx="2228850" cy="795859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Records identified through database searching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 = 5410)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37F16717-C1A5-46A1-ACA0-40A7364D6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343" y="2432392"/>
            <a:ext cx="0" cy="45720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D9D0006-7F4D-49C6-9562-071D0FBA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406" y="2889592"/>
            <a:ext cx="2771775" cy="57150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Records after duplicates removed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 = 4228)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FC2A592-E987-493B-945B-FCC04D4A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268" y="3918292"/>
            <a:ext cx="1670050" cy="57150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Records screened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 = 4228)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AAC33B5-5B4B-4F68-BC51-1F76A505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193" y="3918292"/>
            <a:ext cx="1714500" cy="57150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Records excluded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 = 4192)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E1C073-55D2-45DC-BEF6-8C119DECA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043" y="4832692"/>
            <a:ext cx="1714500" cy="68580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Full-text articles assessed for eligibility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 = 36)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5BA754-4158-40B9-B57E-8DD6A60AA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192" y="4832693"/>
            <a:ext cx="3693373" cy="1603008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Full-text articles excluded, with reasons (n = 21)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Retained lens fragment indication (n = 4)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analysis between groups (n = 4)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combined surgery group (n = 4)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sequential surgery group (n = 4)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cataract surgery (n = 2)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reported clinical outcomes (n = 2)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Follow-up study of the same patients (n = 1)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69D729F-6FF7-4CFA-8EDB-E1FB1F014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043" y="5861391"/>
            <a:ext cx="1714500" cy="755795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Studies included in qualitative synthesis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 = 15)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C08D6E29-7227-4830-B23E-88339EB4C2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293" y="3461092"/>
            <a:ext cx="0" cy="45720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72E7A198-BFCB-4851-9C1F-2526F4007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293" y="4489792"/>
            <a:ext cx="0" cy="34290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64FFB57B-53AF-4DD2-BA4D-756012A61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293" y="5518492"/>
            <a:ext cx="0" cy="34290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F6E02A0-0607-4233-84B9-2F599D3AB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7318" y="4204042"/>
            <a:ext cx="650875" cy="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AutoShape 1">
            <a:extLst>
              <a:ext uri="{FF2B5EF4-FFF2-40B4-BE49-F238E27FC236}">
                <a16:creationId xmlns:a16="http://schemas.microsoft.com/office/drawing/2014/main" id="{DE5E0DDD-2D00-4A78-99D6-C90571749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543" y="5175593"/>
            <a:ext cx="628647" cy="342897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05009598-E6A6-1E4C-BC95-4877D82253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9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93"/>
    </mc:Choice>
    <mc:Fallback>
      <p:transition spd="slow" advTm="11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A08A-4DC4-4B8E-B190-602F1FAD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Results- Baseline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72501-5170-41A4-91A4-65D79A495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53263" cy="4351338"/>
          </a:xfrm>
        </p:spPr>
        <p:txBody>
          <a:bodyPr/>
          <a:lstStyle/>
          <a:p>
            <a:r>
              <a:rPr lang="en-CA" dirty="0"/>
              <a:t>1 RCT and 14 comparative studies</a:t>
            </a:r>
          </a:p>
          <a:p>
            <a:endParaRPr lang="en-CA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A315EB-A097-4054-B73D-E52A9970F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83970"/>
              </p:ext>
            </p:extLst>
          </p:nvPr>
        </p:nvGraphicFramePr>
        <p:xfrm>
          <a:off x="1703157" y="3281442"/>
          <a:ext cx="8291259" cy="19745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18311">
                  <a:extLst>
                    <a:ext uri="{9D8B030D-6E8A-4147-A177-3AD203B41FA5}">
                      <a16:colId xmlns:a16="http://schemas.microsoft.com/office/drawing/2014/main" val="719890948"/>
                    </a:ext>
                  </a:extLst>
                </a:gridCol>
                <a:gridCol w="1348158">
                  <a:extLst>
                    <a:ext uri="{9D8B030D-6E8A-4147-A177-3AD203B41FA5}">
                      <a16:colId xmlns:a16="http://schemas.microsoft.com/office/drawing/2014/main" val="833575807"/>
                    </a:ext>
                  </a:extLst>
                </a:gridCol>
                <a:gridCol w="1348158">
                  <a:extLst>
                    <a:ext uri="{9D8B030D-6E8A-4147-A177-3AD203B41FA5}">
                      <a16:colId xmlns:a16="http://schemas.microsoft.com/office/drawing/2014/main" val="2143501367"/>
                    </a:ext>
                  </a:extLst>
                </a:gridCol>
                <a:gridCol w="1348158">
                  <a:extLst>
                    <a:ext uri="{9D8B030D-6E8A-4147-A177-3AD203B41FA5}">
                      <a16:colId xmlns:a16="http://schemas.microsoft.com/office/drawing/2014/main" val="1494004054"/>
                    </a:ext>
                  </a:extLst>
                </a:gridCol>
                <a:gridCol w="1348158">
                  <a:extLst>
                    <a:ext uri="{9D8B030D-6E8A-4147-A177-3AD203B41FA5}">
                      <a16:colId xmlns:a16="http://schemas.microsoft.com/office/drawing/2014/main" val="1411178926"/>
                    </a:ext>
                  </a:extLst>
                </a:gridCol>
                <a:gridCol w="1580316">
                  <a:extLst>
                    <a:ext uri="{9D8B030D-6E8A-4147-A177-3AD203B41FA5}">
                      <a16:colId xmlns:a16="http://schemas.microsoft.com/office/drawing/2014/main" val="84140504"/>
                    </a:ext>
                  </a:extLst>
                </a:gridCol>
              </a:tblGrid>
              <a:tr h="1460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Baseline Data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 err="1">
                          <a:effectLst/>
                        </a:rPr>
                        <a:t>Mean±SD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Mean Follow-up (months)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Number of eyes (studies)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9166021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Combined surgery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Sequential surgery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Combined surgery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Sequential surgery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9135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Number of eyes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1407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951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11.4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14.7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dirty="0">
                          <a:effectLst/>
                        </a:rPr>
                        <a:t>2358</a:t>
                      </a:r>
                      <a:r>
                        <a:rPr lang="en-CA" sz="1400" dirty="0">
                          <a:effectLst/>
                        </a:rPr>
                        <a:t> (15)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70760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Age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62.5±11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62.1±11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11.4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14.7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2249 (14)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58884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% Male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42.6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45.1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11.4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14.7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2217 (14)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28707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Mean BCVA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0.92±0.63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0.79±0.46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10.4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752 (5)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92037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Mean IOP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12.1±3.1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12.5±3.7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13.4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13.7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115 (2)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4811057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B7B3450-7973-244C-92B3-0429F0E8F8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0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54"/>
    </mc:Choice>
    <mc:Fallback>
      <p:transition spd="slow" advTm="26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9855-2F17-4AF0-A584-F7B0C4B0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Results- Efficacy Outcomes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509F62-06ED-4209-B967-A878EC2AD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026341"/>
              </p:ext>
            </p:extLst>
          </p:nvPr>
        </p:nvGraphicFramePr>
        <p:xfrm>
          <a:off x="300145" y="2021230"/>
          <a:ext cx="6349604" cy="438543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02452">
                  <a:extLst>
                    <a:ext uri="{9D8B030D-6E8A-4147-A177-3AD203B41FA5}">
                      <a16:colId xmlns:a16="http://schemas.microsoft.com/office/drawing/2014/main" val="741581708"/>
                    </a:ext>
                  </a:extLst>
                </a:gridCol>
                <a:gridCol w="883403">
                  <a:extLst>
                    <a:ext uri="{9D8B030D-6E8A-4147-A177-3AD203B41FA5}">
                      <a16:colId xmlns:a16="http://schemas.microsoft.com/office/drawing/2014/main" val="314020832"/>
                    </a:ext>
                  </a:extLst>
                </a:gridCol>
                <a:gridCol w="1050511">
                  <a:extLst>
                    <a:ext uri="{9D8B030D-6E8A-4147-A177-3AD203B41FA5}">
                      <a16:colId xmlns:a16="http://schemas.microsoft.com/office/drawing/2014/main" val="301706544"/>
                    </a:ext>
                  </a:extLst>
                </a:gridCol>
                <a:gridCol w="893460">
                  <a:extLst>
                    <a:ext uri="{9D8B030D-6E8A-4147-A177-3AD203B41FA5}">
                      <a16:colId xmlns:a16="http://schemas.microsoft.com/office/drawing/2014/main" val="4007973389"/>
                    </a:ext>
                  </a:extLst>
                </a:gridCol>
                <a:gridCol w="963261">
                  <a:extLst>
                    <a:ext uri="{9D8B030D-6E8A-4147-A177-3AD203B41FA5}">
                      <a16:colId xmlns:a16="http://schemas.microsoft.com/office/drawing/2014/main" val="1108665720"/>
                    </a:ext>
                  </a:extLst>
                </a:gridCol>
                <a:gridCol w="809698">
                  <a:extLst>
                    <a:ext uri="{9D8B030D-6E8A-4147-A177-3AD203B41FA5}">
                      <a16:colId xmlns:a16="http://schemas.microsoft.com/office/drawing/2014/main" val="3126609523"/>
                    </a:ext>
                  </a:extLst>
                </a:gridCol>
                <a:gridCol w="646819">
                  <a:extLst>
                    <a:ext uri="{9D8B030D-6E8A-4147-A177-3AD203B41FA5}">
                      <a16:colId xmlns:a16="http://schemas.microsoft.com/office/drawing/2014/main" val="2321224637"/>
                    </a:ext>
                  </a:extLst>
                </a:gridCol>
              </a:tblGrid>
              <a:tr h="6264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 dirty="0">
                          <a:effectLst/>
                        </a:rPr>
                        <a:t>Outcome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 dirty="0">
                          <a:effectLst/>
                        </a:rPr>
                        <a:t>Mean (SD)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>
                          <a:effectLst/>
                        </a:rPr>
                        <a:t>Mean Follow-up (months)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 dirty="0">
                          <a:effectLst/>
                        </a:rPr>
                        <a:t>Number of eyes (studies)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 dirty="0">
                          <a:effectLst/>
                        </a:rPr>
                        <a:t>P-value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8211628"/>
                  </a:ext>
                </a:extLst>
              </a:tr>
              <a:tr h="62649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 dirty="0">
                          <a:effectLst/>
                        </a:rPr>
                        <a:t>Combined surgery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>
                          <a:effectLst/>
                        </a:rPr>
                        <a:t>Sequential surgery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>
                          <a:effectLst/>
                        </a:rPr>
                        <a:t>Combined surgery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>
                          <a:effectLst/>
                        </a:rPr>
                        <a:t>Sequential surgery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01014"/>
                  </a:ext>
                </a:extLst>
              </a:tr>
              <a:tr h="62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 dirty="0">
                          <a:effectLst/>
                        </a:rPr>
                        <a:t>Mean BCVA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0.52±0.61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0.39±0.44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8.23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17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863 (7)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0.76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6011436"/>
                  </a:ext>
                </a:extLst>
              </a:tr>
              <a:tr h="62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 dirty="0">
                          <a:effectLst/>
                        </a:rPr>
                        <a:t>Mean absolute error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-0.31±0.94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-0.14±0.74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13.1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13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121 (2)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0.46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4665158"/>
                  </a:ext>
                </a:extLst>
              </a:tr>
              <a:tr h="62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>
                          <a:effectLst/>
                        </a:rPr>
                        <a:t>Incidence of myopia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65.3%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41.3%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4.67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6.13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167 (2)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0.44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6566"/>
                  </a:ext>
                </a:extLst>
              </a:tr>
              <a:tr h="62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>
                          <a:effectLst/>
                        </a:rPr>
                        <a:t>MH non-closure/re-opening</a:t>
                      </a:r>
                      <a:endParaRPr lang="en-CA" sz="13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1.09%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13.4%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14.04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25.3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234 (2)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effectLst/>
                        </a:rPr>
                        <a:t>0.04</a:t>
                      </a:r>
                      <a:endParaRPr lang="en-CA" sz="12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2339352"/>
                  </a:ext>
                </a:extLst>
              </a:tr>
              <a:tr h="626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300" dirty="0">
                          <a:effectLst/>
                        </a:rPr>
                        <a:t>Pre-Prediction error</a:t>
                      </a:r>
                      <a:endParaRPr lang="en-CA" sz="13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0.56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0.45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4.67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</a:rPr>
                        <a:t>6.13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167 (2)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</a:rPr>
                        <a:t>0.06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39992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A5B06A-1DA6-47B9-887E-9BBEBA237ABB}"/>
              </a:ext>
            </a:extLst>
          </p:cNvPr>
          <p:cNvSpPr txBox="1"/>
          <p:nvPr/>
        </p:nvSpPr>
        <p:spPr>
          <a:xfrm>
            <a:off x="7041162" y="1664129"/>
            <a:ext cx="191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Mean BCVA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2452FE-F899-4D7C-809F-9EAC609FF690}"/>
              </a:ext>
            </a:extLst>
          </p:cNvPr>
          <p:cNvPicPr/>
          <p:nvPr/>
        </p:nvPicPr>
        <p:blipFill rotWithShape="1">
          <a:blip r:embed="rId4"/>
          <a:srcRect l="60560"/>
          <a:stretch/>
        </p:blipFill>
        <p:spPr>
          <a:xfrm>
            <a:off x="8236571" y="5318760"/>
            <a:ext cx="2344169" cy="1174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F9CD90-4CF4-48AB-AF8C-470440277B4A}"/>
              </a:ext>
            </a:extLst>
          </p:cNvPr>
          <p:cNvPicPr/>
          <p:nvPr/>
        </p:nvPicPr>
        <p:blipFill rotWithShape="1">
          <a:blip r:embed="rId5"/>
          <a:srcRect l="63143"/>
          <a:stretch/>
        </p:blipFill>
        <p:spPr>
          <a:xfrm>
            <a:off x="6902781" y="3755340"/>
            <a:ext cx="2190606" cy="1229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5E5AC2-59A5-43A2-AA7C-12BE2B15807B}"/>
              </a:ext>
            </a:extLst>
          </p:cNvPr>
          <p:cNvPicPr/>
          <p:nvPr/>
        </p:nvPicPr>
        <p:blipFill rotWithShape="1">
          <a:blip r:embed="rId6"/>
          <a:srcRect l="60560"/>
          <a:stretch/>
        </p:blipFill>
        <p:spPr>
          <a:xfrm>
            <a:off x="9416219" y="3755340"/>
            <a:ext cx="2344168" cy="1165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EB43E7-3C8E-49FC-92CF-252D7ED77A3A}"/>
              </a:ext>
            </a:extLst>
          </p:cNvPr>
          <p:cNvPicPr/>
          <p:nvPr/>
        </p:nvPicPr>
        <p:blipFill rotWithShape="1">
          <a:blip r:embed="rId7"/>
          <a:srcRect l="63143"/>
          <a:stretch/>
        </p:blipFill>
        <p:spPr>
          <a:xfrm>
            <a:off x="6902781" y="2021230"/>
            <a:ext cx="2190605" cy="1249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1C180-1831-4018-A80A-10D6749FD07E}"/>
              </a:ext>
            </a:extLst>
          </p:cNvPr>
          <p:cNvPicPr/>
          <p:nvPr/>
        </p:nvPicPr>
        <p:blipFill rotWithShape="1">
          <a:blip r:embed="rId8"/>
          <a:srcRect l="63143"/>
          <a:stretch/>
        </p:blipFill>
        <p:spPr>
          <a:xfrm>
            <a:off x="9493001" y="2021230"/>
            <a:ext cx="2190606" cy="940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3399E1-D583-4E5A-9795-A135E99B62E2}"/>
              </a:ext>
            </a:extLst>
          </p:cNvPr>
          <p:cNvSpPr txBox="1"/>
          <p:nvPr/>
        </p:nvSpPr>
        <p:spPr>
          <a:xfrm>
            <a:off x="9631381" y="1664129"/>
            <a:ext cx="191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Mean Absolute Error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E4B85-1757-4EC6-A83B-EDE9B0DBBCE8}"/>
              </a:ext>
            </a:extLst>
          </p:cNvPr>
          <p:cNvSpPr txBox="1"/>
          <p:nvPr/>
        </p:nvSpPr>
        <p:spPr>
          <a:xfrm>
            <a:off x="7041162" y="3447563"/>
            <a:ext cx="191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Incidence of Myopia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AA99A8-F58A-4FA9-B633-F840D57D4BAA}"/>
              </a:ext>
            </a:extLst>
          </p:cNvPr>
          <p:cNvSpPr txBox="1"/>
          <p:nvPr/>
        </p:nvSpPr>
        <p:spPr>
          <a:xfrm>
            <a:off x="9416219" y="3429000"/>
            <a:ext cx="2475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MH Non-closure/Re-opening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D92023-22C1-49EC-9550-9016EFC214DF}"/>
              </a:ext>
            </a:extLst>
          </p:cNvPr>
          <p:cNvSpPr txBox="1"/>
          <p:nvPr/>
        </p:nvSpPr>
        <p:spPr>
          <a:xfrm>
            <a:off x="8459296" y="5022804"/>
            <a:ext cx="191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Pre-Prediction Error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CE1104A-64DE-7449-8BED-1D0E7E0EE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46"/>
    </mc:Choice>
    <mc:Fallback>
      <p:transition spd="slow" advTm="20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A4B1-1983-4C49-A55D-CA678C7A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21"/>
            <a:ext cx="10515600" cy="1325563"/>
          </a:xfrm>
        </p:spPr>
        <p:txBody>
          <a:bodyPr/>
          <a:lstStyle/>
          <a:p>
            <a:r>
              <a:rPr lang="en-CA" dirty="0"/>
              <a:t>Results- Complications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1EEB76-9643-46DF-8CBA-1000D0A27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73831"/>
              </p:ext>
            </p:extLst>
          </p:nvPr>
        </p:nvGraphicFramePr>
        <p:xfrm>
          <a:off x="185219" y="841889"/>
          <a:ext cx="9118694" cy="566211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79364">
                  <a:extLst>
                    <a:ext uri="{9D8B030D-6E8A-4147-A177-3AD203B41FA5}">
                      <a16:colId xmlns:a16="http://schemas.microsoft.com/office/drawing/2014/main" val="503408099"/>
                    </a:ext>
                  </a:extLst>
                </a:gridCol>
                <a:gridCol w="1122540">
                  <a:extLst>
                    <a:ext uri="{9D8B030D-6E8A-4147-A177-3AD203B41FA5}">
                      <a16:colId xmlns:a16="http://schemas.microsoft.com/office/drawing/2014/main" val="1077711751"/>
                    </a:ext>
                  </a:extLst>
                </a:gridCol>
                <a:gridCol w="1345191">
                  <a:extLst>
                    <a:ext uri="{9D8B030D-6E8A-4147-A177-3AD203B41FA5}">
                      <a16:colId xmlns:a16="http://schemas.microsoft.com/office/drawing/2014/main" val="2225996516"/>
                    </a:ext>
                  </a:extLst>
                </a:gridCol>
                <a:gridCol w="1150372">
                  <a:extLst>
                    <a:ext uri="{9D8B030D-6E8A-4147-A177-3AD203B41FA5}">
                      <a16:colId xmlns:a16="http://schemas.microsoft.com/office/drawing/2014/main" val="2183044411"/>
                    </a:ext>
                  </a:extLst>
                </a:gridCol>
                <a:gridCol w="1345191">
                  <a:extLst>
                    <a:ext uri="{9D8B030D-6E8A-4147-A177-3AD203B41FA5}">
                      <a16:colId xmlns:a16="http://schemas.microsoft.com/office/drawing/2014/main" val="1726248721"/>
                    </a:ext>
                  </a:extLst>
                </a:gridCol>
                <a:gridCol w="974104">
                  <a:extLst>
                    <a:ext uri="{9D8B030D-6E8A-4147-A177-3AD203B41FA5}">
                      <a16:colId xmlns:a16="http://schemas.microsoft.com/office/drawing/2014/main" val="3411097098"/>
                    </a:ext>
                  </a:extLst>
                </a:gridCol>
                <a:gridCol w="1001932">
                  <a:extLst>
                    <a:ext uri="{9D8B030D-6E8A-4147-A177-3AD203B41FA5}">
                      <a16:colId xmlns:a16="http://schemas.microsoft.com/office/drawing/2014/main" val="1056327299"/>
                    </a:ext>
                  </a:extLst>
                </a:gridCol>
              </a:tblGrid>
              <a:tr h="1714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Outcomes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Mean (SD)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Mean Follow-up (months)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No. of eyes (studies)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P-value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6883702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Combined surgery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Sequential surgery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Combined surgery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Sequential surgery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048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Hyphema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0.074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0.049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11.4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11.4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245 (2)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0.36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879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Iris trauma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0.0091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0.021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10.7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13.5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1199 (2)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0.1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1483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Synechiae formation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0.18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0.065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16.3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15.3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120 (3)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&lt;0.001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49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Fibrin formation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0.14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0.048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15.7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15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1231 (6)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&lt;0.001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6042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IOL dislocation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0.024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0.008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10.7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13.5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1360 (3)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0.26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1921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Macrophage opacification on IOL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0.036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0.013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21.9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19.5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213 (2)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0.35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107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Posterior Capsular Opacification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0.12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0.074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15.6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14.9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1212 (5)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0.64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4541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Posterior Capsular Tear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0.029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0.053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11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13.4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1634 (6)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0.002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1614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Endophthalmitis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0.0047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0.0062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15.5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14.6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1115 (3)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0.68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3440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Final IOP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22.6 (9.4)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19.7 (7.6)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21.9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19.5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111 (2)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0.09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5064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Incidence of high IOP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0.18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0.094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15.8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15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1190 (5)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0.36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88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Glaucoma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0.093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0.029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14.4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14.9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177 (3)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0.66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5988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Intraoperative or postoperative RD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0.031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0.0088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14.3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13.9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1312 (6)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b="1" dirty="0">
                          <a:effectLst/>
                        </a:rPr>
                        <a:t>0.03</a:t>
                      </a:r>
                      <a:endParaRPr lang="en-CA" sz="15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6921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Vitreous hemorrhage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0.053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0.037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12.4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12.5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299 (3)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0.61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517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Retinal tear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0.056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0.15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14.9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14.4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172 (2)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0.06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9346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Cystoid Macular Edema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0.024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0.056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13.9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21.4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422 (5)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500" dirty="0">
                          <a:effectLst/>
                        </a:rPr>
                        <a:t>0.72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944014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E0AA571-3CFE-4998-AF63-CAFB3D500BA0}"/>
              </a:ext>
            </a:extLst>
          </p:cNvPr>
          <p:cNvPicPr/>
          <p:nvPr/>
        </p:nvPicPr>
        <p:blipFill rotWithShape="1">
          <a:blip r:embed="rId5"/>
          <a:srcRect l="59491"/>
          <a:stretch/>
        </p:blipFill>
        <p:spPr>
          <a:xfrm>
            <a:off x="9723354" y="2068056"/>
            <a:ext cx="2344858" cy="1202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A33D2A-718F-4D90-96C2-BB9B17A9AA07}"/>
              </a:ext>
            </a:extLst>
          </p:cNvPr>
          <p:cNvPicPr/>
          <p:nvPr/>
        </p:nvPicPr>
        <p:blipFill rotWithShape="1">
          <a:blip r:embed="rId6"/>
          <a:srcRect l="60548"/>
          <a:stretch/>
        </p:blipFill>
        <p:spPr>
          <a:xfrm>
            <a:off x="9800147" y="327746"/>
            <a:ext cx="2160765" cy="143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046CE-C2E3-4CDE-8AD0-E34C15B3EEA6}"/>
              </a:ext>
            </a:extLst>
          </p:cNvPr>
          <p:cNvPicPr/>
          <p:nvPr/>
        </p:nvPicPr>
        <p:blipFill rotWithShape="1">
          <a:blip r:embed="rId7"/>
          <a:srcRect l="59491"/>
          <a:stretch/>
        </p:blipFill>
        <p:spPr>
          <a:xfrm>
            <a:off x="9820620" y="5298649"/>
            <a:ext cx="2160764" cy="1539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649D59-E405-40A4-A97F-F7FA67A82E58}"/>
              </a:ext>
            </a:extLst>
          </p:cNvPr>
          <p:cNvPicPr/>
          <p:nvPr/>
        </p:nvPicPr>
        <p:blipFill rotWithShape="1">
          <a:blip r:embed="rId8"/>
          <a:srcRect l="59491"/>
          <a:stretch/>
        </p:blipFill>
        <p:spPr>
          <a:xfrm>
            <a:off x="9835627" y="3573101"/>
            <a:ext cx="2129350" cy="1426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DE3A9A-DF8C-498B-B400-BCA15407D232}"/>
              </a:ext>
            </a:extLst>
          </p:cNvPr>
          <p:cNvSpPr txBox="1"/>
          <p:nvPr/>
        </p:nvSpPr>
        <p:spPr>
          <a:xfrm>
            <a:off x="9831561" y="19969"/>
            <a:ext cx="191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Synechiae 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E7EB2-2080-4B6E-9D48-02055C8E9B41}"/>
              </a:ext>
            </a:extLst>
          </p:cNvPr>
          <p:cNvSpPr txBox="1"/>
          <p:nvPr/>
        </p:nvSpPr>
        <p:spPr>
          <a:xfrm>
            <a:off x="9907449" y="1754930"/>
            <a:ext cx="191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Fibrin 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47FA9-CF7A-4173-B67B-53814189B73E}"/>
              </a:ext>
            </a:extLst>
          </p:cNvPr>
          <p:cNvSpPr txBox="1"/>
          <p:nvPr/>
        </p:nvSpPr>
        <p:spPr>
          <a:xfrm>
            <a:off x="9852033" y="4990872"/>
            <a:ext cx="212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Posterior Capsular Tear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6D4FA-3736-4523-AB84-2AFB1E0945EA}"/>
              </a:ext>
            </a:extLst>
          </p:cNvPr>
          <p:cNvSpPr txBox="1"/>
          <p:nvPr/>
        </p:nvSpPr>
        <p:spPr>
          <a:xfrm>
            <a:off x="9907449" y="3265324"/>
            <a:ext cx="191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Retinal Detachment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D6EBD80-7BF0-E04A-A240-C408ECF10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8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82"/>
    </mc:Choice>
    <mc:Fallback>
      <p:transition spd="slow" advTm="23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3AD6-282E-4936-A2CC-FE9D6D79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 – Subgroup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DC43-1AC4-4F24-B29F-9F41CEF69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Which surgery was conducted first in sequential surgery</a:t>
            </a:r>
          </a:p>
          <a:p>
            <a:r>
              <a:rPr lang="en-US" dirty="0"/>
              <a:t>2. Surgical indication</a:t>
            </a:r>
          </a:p>
          <a:p>
            <a:endParaRPr lang="en-US" dirty="0"/>
          </a:p>
          <a:p>
            <a:r>
              <a:rPr lang="en-US" dirty="0"/>
              <a:t>The results of both analyses did not differ from the main conclusions</a:t>
            </a:r>
            <a:endParaRPr lang="en-CA" dirty="0"/>
          </a:p>
        </p:txBody>
      </p:sp>
      <p:pic>
        <p:nvPicPr>
          <p:cNvPr id="4" name="Picture 2" descr="Temporal vitrectomy cannula and wound placement (surgeon's view of... |  Download Scientific Diagram">
            <a:extLst>
              <a:ext uri="{FF2B5EF4-FFF2-40B4-BE49-F238E27FC236}">
                <a16:creationId xmlns:a16="http://schemas.microsoft.com/office/drawing/2014/main" id="{FC45C723-FCFD-3B4B-8648-20A63996B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/>
          <a:stretch/>
        </p:blipFill>
        <p:spPr bwMode="auto">
          <a:xfrm>
            <a:off x="2485733" y="4100975"/>
            <a:ext cx="6788269" cy="23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2F79879-7B9B-B044-8078-4CDD691EE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39"/>
    </mc:Choice>
    <mc:Fallback>
      <p:transition spd="slow" advTm="25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1483-2AA9-4AB6-B6C7-A226CB7B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2552-4FAC-4C95-B43D-DACCBA8B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7715"/>
            <a:ext cx="8596668" cy="4553648"/>
          </a:xfrm>
        </p:spPr>
        <p:txBody>
          <a:bodyPr>
            <a:normAutofit/>
          </a:bodyPr>
          <a:lstStyle/>
          <a:p>
            <a:r>
              <a:rPr lang="en-CA" b="1" u="sng" dirty="0"/>
              <a:t>Synechiae and fibrin formation:</a:t>
            </a:r>
            <a:r>
              <a:rPr lang="en-CA" dirty="0"/>
              <a:t> </a:t>
            </a:r>
            <a:r>
              <a:rPr lang="en-US" dirty="0"/>
              <a:t>longer operation time, lack of red reflex and difficulty of circular </a:t>
            </a:r>
            <a:r>
              <a:rPr lang="en-US" dirty="0" err="1"/>
              <a:t>capsulorhexis</a:t>
            </a:r>
            <a:r>
              <a:rPr lang="en-US" dirty="0"/>
              <a:t> with combined surgery</a:t>
            </a:r>
          </a:p>
          <a:p>
            <a:r>
              <a:rPr lang="en-US" b="1" u="sng" dirty="0"/>
              <a:t>Retinal detachment:</a:t>
            </a:r>
            <a:r>
              <a:rPr lang="en-US" dirty="0"/>
              <a:t> higher degree of surgical manipulation or more aggressive peripheral vitreous shave in combined surgery</a:t>
            </a:r>
          </a:p>
          <a:p>
            <a:r>
              <a:rPr lang="en-US" b="1" u="sng" dirty="0"/>
              <a:t>Posterior capsular tear:</a:t>
            </a:r>
            <a:r>
              <a:rPr lang="en-US" dirty="0"/>
              <a:t> previous vitrectomy can make the posterior capsule mobile and may weaken the support of the zonules</a:t>
            </a:r>
          </a:p>
          <a:p>
            <a:r>
              <a:rPr lang="en-US" b="1" u="sng" dirty="0"/>
              <a:t>Macular hole non-closure/reopening:</a:t>
            </a:r>
            <a:r>
              <a:rPr lang="en-US" dirty="0"/>
              <a:t> only 2 studies included, internal limiting membrane might not have been peeled in one study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397E1F7-6E16-5148-A494-C3B009EA7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91"/>
    </mc:Choice>
    <mc:Fallback>
      <p:transition spd="slow" advTm="60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{9E62B580-898B-6845-94AB-ACC9A6750180}tf10001060</Template>
  <TotalTime>62</TotalTime>
  <Words>1171</Words>
  <Application>Microsoft Macintosh PowerPoint</Application>
  <PresentationFormat>Widescreen</PresentationFormat>
  <Paragraphs>287</Paragraphs>
  <Slides>11</Slides>
  <Notes>5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Combined Versus Sequential Phacoemulsification and Pars Plana Vitrectomy: A Meta-Analysis</vt:lpstr>
      <vt:lpstr>Introduction</vt:lpstr>
      <vt:lpstr>Methods</vt:lpstr>
      <vt:lpstr>Results- Study Screening</vt:lpstr>
      <vt:lpstr>Results- Baseline Data</vt:lpstr>
      <vt:lpstr>Results- Efficacy Outcomes</vt:lpstr>
      <vt:lpstr>Results- Complications</vt:lpstr>
      <vt:lpstr>Results – Subgroup Analysis</vt:lpstr>
      <vt:lpstr>Discussion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Versus Sequential Phacoemulsification and Pars Plana Vitrectomy: A Meta-Analysis</dc:title>
  <dc:creator>Armin Federer</dc:creator>
  <cp:lastModifiedBy>Marko Popovic</cp:lastModifiedBy>
  <cp:revision>41</cp:revision>
  <dcterms:created xsi:type="dcterms:W3CDTF">2021-04-07T01:45:48Z</dcterms:created>
  <dcterms:modified xsi:type="dcterms:W3CDTF">2021-04-13T13:26:00Z</dcterms:modified>
</cp:coreProperties>
</file>