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9080163" cy="136794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8" autoAdjust="0"/>
    <p:restoredTop sz="94660"/>
  </p:normalViewPr>
  <p:slideViewPr>
    <p:cSldViewPr snapToGrid="0">
      <p:cViewPr>
        <p:scale>
          <a:sx n="60" d="100"/>
          <a:sy n="60" d="100"/>
        </p:scale>
        <p:origin x="-956" y="-18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31012" y="2238751"/>
            <a:ext cx="16218139" cy="4762488"/>
          </a:xfrm>
        </p:spPr>
        <p:txBody>
          <a:bodyPr anchor="b"/>
          <a:lstStyle>
            <a:lvl1pPr algn="ctr">
              <a:defRPr sz="11968"/>
            </a:lvl1pPr>
          </a:lstStyle>
          <a:p>
            <a:r>
              <a:rPr lang="en-US"/>
              <a:t>Click to edit Master title style</a:t>
            </a:r>
            <a:endParaRPr lang="en-US" dirty="0"/>
          </a:p>
        </p:txBody>
      </p:sp>
      <p:sp>
        <p:nvSpPr>
          <p:cNvPr id="3" name="Subtitle 2"/>
          <p:cNvSpPr>
            <a:spLocks noGrp="1"/>
          </p:cNvSpPr>
          <p:nvPr>
            <p:ph type="subTitle" idx="1"/>
          </p:nvPr>
        </p:nvSpPr>
        <p:spPr>
          <a:xfrm>
            <a:off x="2385021" y="7184899"/>
            <a:ext cx="14310122" cy="3302709"/>
          </a:xfrm>
        </p:spPr>
        <p:txBody>
          <a:bodyPr/>
          <a:lstStyle>
            <a:lvl1pPr marL="0" indent="0" algn="ctr">
              <a:buNone/>
              <a:defRPr sz="4787"/>
            </a:lvl1pPr>
            <a:lvl2pPr marL="911977" indent="0" algn="ctr">
              <a:buNone/>
              <a:defRPr sz="3989"/>
            </a:lvl2pPr>
            <a:lvl3pPr marL="1823954" indent="0" algn="ctr">
              <a:buNone/>
              <a:defRPr sz="3590"/>
            </a:lvl3pPr>
            <a:lvl4pPr marL="2735931" indent="0" algn="ctr">
              <a:buNone/>
              <a:defRPr sz="3192"/>
            </a:lvl4pPr>
            <a:lvl5pPr marL="3647907" indent="0" algn="ctr">
              <a:buNone/>
              <a:defRPr sz="3192"/>
            </a:lvl5pPr>
            <a:lvl6pPr marL="4559884" indent="0" algn="ctr">
              <a:buNone/>
              <a:defRPr sz="3192"/>
            </a:lvl6pPr>
            <a:lvl7pPr marL="5471861" indent="0" algn="ctr">
              <a:buNone/>
              <a:defRPr sz="3192"/>
            </a:lvl7pPr>
            <a:lvl8pPr marL="6383838" indent="0" algn="ctr">
              <a:buNone/>
              <a:defRPr sz="3192"/>
            </a:lvl8pPr>
            <a:lvl9pPr marL="7295815" indent="0" algn="ctr">
              <a:buNone/>
              <a:defRPr sz="3192"/>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9D09B2D-C7A7-4B37-8563-D49C130DCC66}" type="datetimeFigureOut">
              <a:rPr lang="en-CA" smtClean="0"/>
              <a:t>2021-04-19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A4DB91A-BB64-4C45-BC94-C6B3E2B075BB}" type="slidenum">
              <a:rPr lang="en-CA" smtClean="0"/>
              <a:t>‹#›</a:t>
            </a:fld>
            <a:endParaRPr lang="en-CA"/>
          </a:p>
        </p:txBody>
      </p:sp>
    </p:spTree>
    <p:extLst>
      <p:ext uri="{BB962C8B-B14F-4D97-AF65-F5344CB8AC3E}">
        <p14:creationId xmlns:p14="http://schemas.microsoft.com/office/powerpoint/2010/main" val="86015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D09B2D-C7A7-4B37-8563-D49C130DCC66}" type="datetimeFigureOut">
              <a:rPr lang="en-CA" smtClean="0"/>
              <a:t>2021-04-19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A4DB91A-BB64-4C45-BC94-C6B3E2B075BB}" type="slidenum">
              <a:rPr lang="en-CA" smtClean="0"/>
              <a:t>‹#›</a:t>
            </a:fld>
            <a:endParaRPr lang="en-CA"/>
          </a:p>
        </p:txBody>
      </p:sp>
    </p:spTree>
    <p:extLst>
      <p:ext uri="{BB962C8B-B14F-4D97-AF65-F5344CB8AC3E}">
        <p14:creationId xmlns:p14="http://schemas.microsoft.com/office/powerpoint/2010/main" val="3360620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654243" y="728306"/>
            <a:ext cx="4114160" cy="1159273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11762" y="728306"/>
            <a:ext cx="12103978" cy="115927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D09B2D-C7A7-4B37-8563-D49C130DCC66}" type="datetimeFigureOut">
              <a:rPr lang="en-CA" smtClean="0"/>
              <a:t>2021-04-19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A4DB91A-BB64-4C45-BC94-C6B3E2B075BB}" type="slidenum">
              <a:rPr lang="en-CA" smtClean="0"/>
              <a:t>‹#›</a:t>
            </a:fld>
            <a:endParaRPr lang="en-CA"/>
          </a:p>
        </p:txBody>
      </p:sp>
    </p:spTree>
    <p:extLst>
      <p:ext uri="{BB962C8B-B14F-4D97-AF65-F5344CB8AC3E}">
        <p14:creationId xmlns:p14="http://schemas.microsoft.com/office/powerpoint/2010/main" val="572594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D09B2D-C7A7-4B37-8563-D49C130DCC66}" type="datetimeFigureOut">
              <a:rPr lang="en-CA" smtClean="0"/>
              <a:t>2021-04-19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A4DB91A-BB64-4C45-BC94-C6B3E2B075BB}" type="slidenum">
              <a:rPr lang="en-CA" smtClean="0"/>
              <a:t>‹#›</a:t>
            </a:fld>
            <a:endParaRPr lang="en-CA"/>
          </a:p>
        </p:txBody>
      </p:sp>
    </p:spTree>
    <p:extLst>
      <p:ext uri="{BB962C8B-B14F-4D97-AF65-F5344CB8AC3E}">
        <p14:creationId xmlns:p14="http://schemas.microsoft.com/office/powerpoint/2010/main" val="2424484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01824" y="3410376"/>
            <a:ext cx="16456641" cy="5690286"/>
          </a:xfrm>
        </p:spPr>
        <p:txBody>
          <a:bodyPr anchor="b"/>
          <a:lstStyle>
            <a:lvl1pPr>
              <a:defRPr sz="11968"/>
            </a:lvl1pPr>
          </a:lstStyle>
          <a:p>
            <a:r>
              <a:rPr lang="en-US"/>
              <a:t>Click to edit Master title style</a:t>
            </a:r>
            <a:endParaRPr lang="en-US" dirty="0"/>
          </a:p>
        </p:txBody>
      </p:sp>
      <p:sp>
        <p:nvSpPr>
          <p:cNvPr id="3" name="Text Placeholder 2"/>
          <p:cNvSpPr>
            <a:spLocks noGrp="1"/>
          </p:cNvSpPr>
          <p:nvPr>
            <p:ph type="body" idx="1"/>
          </p:nvPr>
        </p:nvSpPr>
        <p:spPr>
          <a:xfrm>
            <a:off x="1301824" y="9154495"/>
            <a:ext cx="16456641" cy="2992387"/>
          </a:xfrm>
        </p:spPr>
        <p:txBody>
          <a:bodyPr/>
          <a:lstStyle>
            <a:lvl1pPr marL="0" indent="0">
              <a:buNone/>
              <a:defRPr sz="4787">
                <a:solidFill>
                  <a:schemeClr val="tx1"/>
                </a:solidFill>
              </a:defRPr>
            </a:lvl1pPr>
            <a:lvl2pPr marL="911977" indent="0">
              <a:buNone/>
              <a:defRPr sz="3989">
                <a:solidFill>
                  <a:schemeClr val="tx1">
                    <a:tint val="75000"/>
                  </a:schemeClr>
                </a:solidFill>
              </a:defRPr>
            </a:lvl2pPr>
            <a:lvl3pPr marL="1823954" indent="0">
              <a:buNone/>
              <a:defRPr sz="3590">
                <a:solidFill>
                  <a:schemeClr val="tx1">
                    <a:tint val="75000"/>
                  </a:schemeClr>
                </a:solidFill>
              </a:defRPr>
            </a:lvl3pPr>
            <a:lvl4pPr marL="2735931" indent="0">
              <a:buNone/>
              <a:defRPr sz="3192">
                <a:solidFill>
                  <a:schemeClr val="tx1">
                    <a:tint val="75000"/>
                  </a:schemeClr>
                </a:solidFill>
              </a:defRPr>
            </a:lvl4pPr>
            <a:lvl5pPr marL="3647907" indent="0">
              <a:buNone/>
              <a:defRPr sz="3192">
                <a:solidFill>
                  <a:schemeClr val="tx1">
                    <a:tint val="75000"/>
                  </a:schemeClr>
                </a:solidFill>
              </a:defRPr>
            </a:lvl5pPr>
            <a:lvl6pPr marL="4559884" indent="0">
              <a:buNone/>
              <a:defRPr sz="3192">
                <a:solidFill>
                  <a:schemeClr val="tx1">
                    <a:tint val="75000"/>
                  </a:schemeClr>
                </a:solidFill>
              </a:defRPr>
            </a:lvl6pPr>
            <a:lvl7pPr marL="5471861" indent="0">
              <a:buNone/>
              <a:defRPr sz="3192">
                <a:solidFill>
                  <a:schemeClr val="tx1">
                    <a:tint val="75000"/>
                  </a:schemeClr>
                </a:solidFill>
              </a:defRPr>
            </a:lvl7pPr>
            <a:lvl8pPr marL="6383838" indent="0">
              <a:buNone/>
              <a:defRPr sz="3192">
                <a:solidFill>
                  <a:schemeClr val="tx1">
                    <a:tint val="75000"/>
                  </a:schemeClr>
                </a:solidFill>
              </a:defRPr>
            </a:lvl8pPr>
            <a:lvl9pPr marL="7295815" indent="0">
              <a:buNone/>
              <a:defRPr sz="319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D09B2D-C7A7-4B37-8563-D49C130DCC66}" type="datetimeFigureOut">
              <a:rPr lang="en-CA" smtClean="0"/>
              <a:t>2021-04-19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A4DB91A-BB64-4C45-BC94-C6B3E2B075BB}" type="slidenum">
              <a:rPr lang="en-CA" smtClean="0"/>
              <a:t>‹#›</a:t>
            </a:fld>
            <a:endParaRPr lang="en-CA"/>
          </a:p>
        </p:txBody>
      </p:sp>
    </p:spTree>
    <p:extLst>
      <p:ext uri="{BB962C8B-B14F-4D97-AF65-F5344CB8AC3E}">
        <p14:creationId xmlns:p14="http://schemas.microsoft.com/office/powerpoint/2010/main" val="1800563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311761" y="3641531"/>
            <a:ext cx="8109069" cy="86795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9659333" y="3641531"/>
            <a:ext cx="8109069" cy="86795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9D09B2D-C7A7-4B37-8563-D49C130DCC66}" type="datetimeFigureOut">
              <a:rPr lang="en-CA" smtClean="0"/>
              <a:t>2021-04-19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A4DB91A-BB64-4C45-BC94-C6B3E2B075BB}" type="slidenum">
              <a:rPr lang="en-CA" smtClean="0"/>
              <a:t>‹#›</a:t>
            </a:fld>
            <a:endParaRPr lang="en-CA"/>
          </a:p>
        </p:txBody>
      </p:sp>
    </p:spTree>
    <p:extLst>
      <p:ext uri="{BB962C8B-B14F-4D97-AF65-F5344CB8AC3E}">
        <p14:creationId xmlns:p14="http://schemas.microsoft.com/office/powerpoint/2010/main" val="984240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14246" y="728309"/>
            <a:ext cx="16456641" cy="264406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14248" y="3353376"/>
            <a:ext cx="8071802" cy="1643437"/>
          </a:xfrm>
        </p:spPr>
        <p:txBody>
          <a:bodyPr anchor="b"/>
          <a:lstStyle>
            <a:lvl1pPr marL="0" indent="0">
              <a:buNone/>
              <a:defRPr sz="4787" b="1"/>
            </a:lvl1pPr>
            <a:lvl2pPr marL="911977" indent="0">
              <a:buNone/>
              <a:defRPr sz="3989" b="1"/>
            </a:lvl2pPr>
            <a:lvl3pPr marL="1823954" indent="0">
              <a:buNone/>
              <a:defRPr sz="3590" b="1"/>
            </a:lvl3pPr>
            <a:lvl4pPr marL="2735931" indent="0">
              <a:buNone/>
              <a:defRPr sz="3192" b="1"/>
            </a:lvl4pPr>
            <a:lvl5pPr marL="3647907" indent="0">
              <a:buNone/>
              <a:defRPr sz="3192" b="1"/>
            </a:lvl5pPr>
            <a:lvl6pPr marL="4559884" indent="0">
              <a:buNone/>
              <a:defRPr sz="3192" b="1"/>
            </a:lvl6pPr>
            <a:lvl7pPr marL="5471861" indent="0">
              <a:buNone/>
              <a:defRPr sz="3192" b="1"/>
            </a:lvl7pPr>
            <a:lvl8pPr marL="6383838" indent="0">
              <a:buNone/>
              <a:defRPr sz="3192" b="1"/>
            </a:lvl8pPr>
            <a:lvl9pPr marL="7295815" indent="0">
              <a:buNone/>
              <a:defRPr sz="3192" b="1"/>
            </a:lvl9pPr>
          </a:lstStyle>
          <a:p>
            <a:pPr lvl="0"/>
            <a:r>
              <a:rPr lang="en-US"/>
              <a:t>Click to edit Master text styles</a:t>
            </a:r>
          </a:p>
        </p:txBody>
      </p:sp>
      <p:sp>
        <p:nvSpPr>
          <p:cNvPr id="4" name="Content Placeholder 3"/>
          <p:cNvSpPr>
            <a:spLocks noGrp="1"/>
          </p:cNvSpPr>
          <p:nvPr>
            <p:ph sz="half" idx="2"/>
          </p:nvPr>
        </p:nvSpPr>
        <p:spPr>
          <a:xfrm>
            <a:off x="1314248" y="4996813"/>
            <a:ext cx="8071802" cy="7349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9659334" y="3353376"/>
            <a:ext cx="8111554" cy="1643437"/>
          </a:xfrm>
        </p:spPr>
        <p:txBody>
          <a:bodyPr anchor="b"/>
          <a:lstStyle>
            <a:lvl1pPr marL="0" indent="0">
              <a:buNone/>
              <a:defRPr sz="4787" b="1"/>
            </a:lvl1pPr>
            <a:lvl2pPr marL="911977" indent="0">
              <a:buNone/>
              <a:defRPr sz="3989" b="1"/>
            </a:lvl2pPr>
            <a:lvl3pPr marL="1823954" indent="0">
              <a:buNone/>
              <a:defRPr sz="3590" b="1"/>
            </a:lvl3pPr>
            <a:lvl4pPr marL="2735931" indent="0">
              <a:buNone/>
              <a:defRPr sz="3192" b="1"/>
            </a:lvl4pPr>
            <a:lvl5pPr marL="3647907" indent="0">
              <a:buNone/>
              <a:defRPr sz="3192" b="1"/>
            </a:lvl5pPr>
            <a:lvl6pPr marL="4559884" indent="0">
              <a:buNone/>
              <a:defRPr sz="3192" b="1"/>
            </a:lvl6pPr>
            <a:lvl7pPr marL="5471861" indent="0">
              <a:buNone/>
              <a:defRPr sz="3192" b="1"/>
            </a:lvl7pPr>
            <a:lvl8pPr marL="6383838" indent="0">
              <a:buNone/>
              <a:defRPr sz="3192" b="1"/>
            </a:lvl8pPr>
            <a:lvl9pPr marL="7295815" indent="0">
              <a:buNone/>
              <a:defRPr sz="3192" b="1"/>
            </a:lvl9pPr>
          </a:lstStyle>
          <a:p>
            <a:pPr lvl="0"/>
            <a:r>
              <a:rPr lang="en-US"/>
              <a:t>Click to edit Master text styles</a:t>
            </a:r>
          </a:p>
        </p:txBody>
      </p:sp>
      <p:sp>
        <p:nvSpPr>
          <p:cNvPr id="6" name="Content Placeholder 5"/>
          <p:cNvSpPr>
            <a:spLocks noGrp="1"/>
          </p:cNvSpPr>
          <p:nvPr>
            <p:ph sz="quarter" idx="4"/>
          </p:nvPr>
        </p:nvSpPr>
        <p:spPr>
          <a:xfrm>
            <a:off x="9659334" y="4996813"/>
            <a:ext cx="8111554" cy="7349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9D09B2D-C7A7-4B37-8563-D49C130DCC66}" type="datetimeFigureOut">
              <a:rPr lang="en-CA" smtClean="0"/>
              <a:t>2021-04-19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A4DB91A-BB64-4C45-BC94-C6B3E2B075BB}" type="slidenum">
              <a:rPr lang="en-CA" smtClean="0"/>
              <a:t>‹#›</a:t>
            </a:fld>
            <a:endParaRPr lang="en-CA"/>
          </a:p>
        </p:txBody>
      </p:sp>
    </p:spTree>
    <p:extLst>
      <p:ext uri="{BB962C8B-B14F-4D97-AF65-F5344CB8AC3E}">
        <p14:creationId xmlns:p14="http://schemas.microsoft.com/office/powerpoint/2010/main" val="596770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D09B2D-C7A7-4B37-8563-D49C130DCC66}" type="datetimeFigureOut">
              <a:rPr lang="en-CA" smtClean="0"/>
              <a:t>2021-04-19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A4DB91A-BB64-4C45-BC94-C6B3E2B075BB}" type="slidenum">
              <a:rPr lang="en-CA" smtClean="0"/>
              <a:t>‹#›</a:t>
            </a:fld>
            <a:endParaRPr lang="en-CA"/>
          </a:p>
        </p:txBody>
      </p:sp>
    </p:spTree>
    <p:extLst>
      <p:ext uri="{BB962C8B-B14F-4D97-AF65-F5344CB8AC3E}">
        <p14:creationId xmlns:p14="http://schemas.microsoft.com/office/powerpoint/2010/main" val="41332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D09B2D-C7A7-4B37-8563-D49C130DCC66}" type="datetimeFigureOut">
              <a:rPr lang="en-CA" smtClean="0"/>
              <a:t>2021-04-19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A4DB91A-BB64-4C45-BC94-C6B3E2B075BB}" type="slidenum">
              <a:rPr lang="en-CA" smtClean="0"/>
              <a:t>‹#›</a:t>
            </a:fld>
            <a:endParaRPr lang="en-CA"/>
          </a:p>
        </p:txBody>
      </p:sp>
    </p:spTree>
    <p:extLst>
      <p:ext uri="{BB962C8B-B14F-4D97-AF65-F5344CB8AC3E}">
        <p14:creationId xmlns:p14="http://schemas.microsoft.com/office/powerpoint/2010/main" val="3529941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14246" y="911966"/>
            <a:ext cx="6153849" cy="3191881"/>
          </a:xfrm>
        </p:spPr>
        <p:txBody>
          <a:bodyPr anchor="b"/>
          <a:lstStyle>
            <a:lvl1pPr>
              <a:defRPr sz="6383"/>
            </a:lvl1pPr>
          </a:lstStyle>
          <a:p>
            <a:r>
              <a:rPr lang="en-US"/>
              <a:t>Click to edit Master title style</a:t>
            </a:r>
            <a:endParaRPr lang="en-US" dirty="0"/>
          </a:p>
        </p:txBody>
      </p:sp>
      <p:sp>
        <p:nvSpPr>
          <p:cNvPr id="3" name="Content Placeholder 2"/>
          <p:cNvSpPr>
            <a:spLocks noGrp="1"/>
          </p:cNvSpPr>
          <p:nvPr>
            <p:ph idx="1"/>
          </p:nvPr>
        </p:nvSpPr>
        <p:spPr>
          <a:xfrm>
            <a:off x="8111554" y="1969596"/>
            <a:ext cx="9659333" cy="9721303"/>
          </a:xfrm>
        </p:spPr>
        <p:txBody>
          <a:bodyPr/>
          <a:lstStyle>
            <a:lvl1pPr>
              <a:defRPr sz="6383"/>
            </a:lvl1pPr>
            <a:lvl2pPr>
              <a:defRPr sz="5585"/>
            </a:lvl2pPr>
            <a:lvl3pPr>
              <a:defRPr sz="4787"/>
            </a:lvl3pPr>
            <a:lvl4pPr>
              <a:defRPr sz="3989"/>
            </a:lvl4pPr>
            <a:lvl5pPr>
              <a:defRPr sz="3989"/>
            </a:lvl5pPr>
            <a:lvl6pPr>
              <a:defRPr sz="3989"/>
            </a:lvl6pPr>
            <a:lvl7pPr>
              <a:defRPr sz="3989"/>
            </a:lvl7pPr>
            <a:lvl8pPr>
              <a:defRPr sz="3989"/>
            </a:lvl8pPr>
            <a:lvl9pPr>
              <a:defRPr sz="398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314246" y="4103846"/>
            <a:ext cx="6153849" cy="7602883"/>
          </a:xfrm>
        </p:spPr>
        <p:txBody>
          <a:bodyPr/>
          <a:lstStyle>
            <a:lvl1pPr marL="0" indent="0">
              <a:buNone/>
              <a:defRPr sz="3192"/>
            </a:lvl1pPr>
            <a:lvl2pPr marL="911977" indent="0">
              <a:buNone/>
              <a:defRPr sz="2793"/>
            </a:lvl2pPr>
            <a:lvl3pPr marL="1823954" indent="0">
              <a:buNone/>
              <a:defRPr sz="2394"/>
            </a:lvl3pPr>
            <a:lvl4pPr marL="2735931" indent="0">
              <a:buNone/>
              <a:defRPr sz="1995"/>
            </a:lvl4pPr>
            <a:lvl5pPr marL="3647907" indent="0">
              <a:buNone/>
              <a:defRPr sz="1995"/>
            </a:lvl5pPr>
            <a:lvl6pPr marL="4559884" indent="0">
              <a:buNone/>
              <a:defRPr sz="1995"/>
            </a:lvl6pPr>
            <a:lvl7pPr marL="5471861" indent="0">
              <a:buNone/>
              <a:defRPr sz="1995"/>
            </a:lvl7pPr>
            <a:lvl8pPr marL="6383838" indent="0">
              <a:buNone/>
              <a:defRPr sz="1995"/>
            </a:lvl8pPr>
            <a:lvl9pPr marL="7295815" indent="0">
              <a:buNone/>
              <a:defRPr sz="1995"/>
            </a:lvl9pPr>
          </a:lstStyle>
          <a:p>
            <a:pPr lvl="0"/>
            <a:r>
              <a:rPr lang="en-US"/>
              <a:t>Click to edit Master text styles</a:t>
            </a:r>
          </a:p>
        </p:txBody>
      </p:sp>
      <p:sp>
        <p:nvSpPr>
          <p:cNvPr id="5" name="Date Placeholder 4"/>
          <p:cNvSpPr>
            <a:spLocks noGrp="1"/>
          </p:cNvSpPr>
          <p:nvPr>
            <p:ph type="dt" sz="half" idx="10"/>
          </p:nvPr>
        </p:nvSpPr>
        <p:spPr/>
        <p:txBody>
          <a:bodyPr/>
          <a:lstStyle/>
          <a:p>
            <a:fld id="{B9D09B2D-C7A7-4B37-8563-D49C130DCC66}" type="datetimeFigureOut">
              <a:rPr lang="en-CA" smtClean="0"/>
              <a:t>2021-04-19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A4DB91A-BB64-4C45-BC94-C6B3E2B075BB}" type="slidenum">
              <a:rPr lang="en-CA" smtClean="0"/>
              <a:t>‹#›</a:t>
            </a:fld>
            <a:endParaRPr lang="en-CA"/>
          </a:p>
        </p:txBody>
      </p:sp>
    </p:spTree>
    <p:extLst>
      <p:ext uri="{BB962C8B-B14F-4D97-AF65-F5344CB8AC3E}">
        <p14:creationId xmlns:p14="http://schemas.microsoft.com/office/powerpoint/2010/main" val="316338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14246" y="911966"/>
            <a:ext cx="6153849" cy="3191881"/>
          </a:xfrm>
        </p:spPr>
        <p:txBody>
          <a:bodyPr anchor="b"/>
          <a:lstStyle>
            <a:lvl1pPr>
              <a:defRPr sz="6383"/>
            </a:lvl1pPr>
          </a:lstStyle>
          <a:p>
            <a:r>
              <a:rPr lang="en-US"/>
              <a:t>Click to edit Master title style</a:t>
            </a:r>
            <a:endParaRPr lang="en-US" dirty="0"/>
          </a:p>
        </p:txBody>
      </p:sp>
      <p:sp>
        <p:nvSpPr>
          <p:cNvPr id="3" name="Picture Placeholder 2"/>
          <p:cNvSpPr>
            <a:spLocks noGrp="1" noChangeAspect="1"/>
          </p:cNvSpPr>
          <p:nvPr>
            <p:ph type="pic" idx="1"/>
          </p:nvPr>
        </p:nvSpPr>
        <p:spPr>
          <a:xfrm>
            <a:off x="8111554" y="1969596"/>
            <a:ext cx="9659333" cy="9721303"/>
          </a:xfrm>
        </p:spPr>
        <p:txBody>
          <a:bodyPr anchor="t"/>
          <a:lstStyle>
            <a:lvl1pPr marL="0" indent="0">
              <a:buNone/>
              <a:defRPr sz="6383"/>
            </a:lvl1pPr>
            <a:lvl2pPr marL="911977" indent="0">
              <a:buNone/>
              <a:defRPr sz="5585"/>
            </a:lvl2pPr>
            <a:lvl3pPr marL="1823954" indent="0">
              <a:buNone/>
              <a:defRPr sz="4787"/>
            </a:lvl3pPr>
            <a:lvl4pPr marL="2735931" indent="0">
              <a:buNone/>
              <a:defRPr sz="3989"/>
            </a:lvl4pPr>
            <a:lvl5pPr marL="3647907" indent="0">
              <a:buNone/>
              <a:defRPr sz="3989"/>
            </a:lvl5pPr>
            <a:lvl6pPr marL="4559884" indent="0">
              <a:buNone/>
              <a:defRPr sz="3989"/>
            </a:lvl6pPr>
            <a:lvl7pPr marL="5471861" indent="0">
              <a:buNone/>
              <a:defRPr sz="3989"/>
            </a:lvl7pPr>
            <a:lvl8pPr marL="6383838" indent="0">
              <a:buNone/>
              <a:defRPr sz="3989"/>
            </a:lvl8pPr>
            <a:lvl9pPr marL="7295815" indent="0">
              <a:buNone/>
              <a:defRPr sz="3989"/>
            </a:lvl9pPr>
          </a:lstStyle>
          <a:p>
            <a:r>
              <a:rPr lang="en-US"/>
              <a:t>Click icon to add picture</a:t>
            </a:r>
            <a:endParaRPr lang="en-US" dirty="0"/>
          </a:p>
        </p:txBody>
      </p:sp>
      <p:sp>
        <p:nvSpPr>
          <p:cNvPr id="4" name="Text Placeholder 3"/>
          <p:cNvSpPr>
            <a:spLocks noGrp="1"/>
          </p:cNvSpPr>
          <p:nvPr>
            <p:ph type="body" sz="half" idx="2"/>
          </p:nvPr>
        </p:nvSpPr>
        <p:spPr>
          <a:xfrm>
            <a:off x="1314246" y="4103846"/>
            <a:ext cx="6153849" cy="7602883"/>
          </a:xfrm>
        </p:spPr>
        <p:txBody>
          <a:bodyPr/>
          <a:lstStyle>
            <a:lvl1pPr marL="0" indent="0">
              <a:buNone/>
              <a:defRPr sz="3192"/>
            </a:lvl1pPr>
            <a:lvl2pPr marL="911977" indent="0">
              <a:buNone/>
              <a:defRPr sz="2793"/>
            </a:lvl2pPr>
            <a:lvl3pPr marL="1823954" indent="0">
              <a:buNone/>
              <a:defRPr sz="2394"/>
            </a:lvl3pPr>
            <a:lvl4pPr marL="2735931" indent="0">
              <a:buNone/>
              <a:defRPr sz="1995"/>
            </a:lvl4pPr>
            <a:lvl5pPr marL="3647907" indent="0">
              <a:buNone/>
              <a:defRPr sz="1995"/>
            </a:lvl5pPr>
            <a:lvl6pPr marL="4559884" indent="0">
              <a:buNone/>
              <a:defRPr sz="1995"/>
            </a:lvl6pPr>
            <a:lvl7pPr marL="5471861" indent="0">
              <a:buNone/>
              <a:defRPr sz="1995"/>
            </a:lvl7pPr>
            <a:lvl8pPr marL="6383838" indent="0">
              <a:buNone/>
              <a:defRPr sz="1995"/>
            </a:lvl8pPr>
            <a:lvl9pPr marL="7295815" indent="0">
              <a:buNone/>
              <a:defRPr sz="1995"/>
            </a:lvl9pPr>
          </a:lstStyle>
          <a:p>
            <a:pPr lvl="0"/>
            <a:r>
              <a:rPr lang="en-US"/>
              <a:t>Click to edit Master text styles</a:t>
            </a:r>
          </a:p>
        </p:txBody>
      </p:sp>
      <p:sp>
        <p:nvSpPr>
          <p:cNvPr id="5" name="Date Placeholder 4"/>
          <p:cNvSpPr>
            <a:spLocks noGrp="1"/>
          </p:cNvSpPr>
          <p:nvPr>
            <p:ph type="dt" sz="half" idx="10"/>
          </p:nvPr>
        </p:nvSpPr>
        <p:spPr/>
        <p:txBody>
          <a:bodyPr/>
          <a:lstStyle/>
          <a:p>
            <a:fld id="{B9D09B2D-C7A7-4B37-8563-D49C130DCC66}" type="datetimeFigureOut">
              <a:rPr lang="en-CA" smtClean="0"/>
              <a:t>2021-04-19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A4DB91A-BB64-4C45-BC94-C6B3E2B075BB}" type="slidenum">
              <a:rPr lang="en-CA" smtClean="0"/>
              <a:t>‹#›</a:t>
            </a:fld>
            <a:endParaRPr lang="en-CA"/>
          </a:p>
        </p:txBody>
      </p:sp>
    </p:spTree>
    <p:extLst>
      <p:ext uri="{BB962C8B-B14F-4D97-AF65-F5344CB8AC3E}">
        <p14:creationId xmlns:p14="http://schemas.microsoft.com/office/powerpoint/2010/main" val="31303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11761" y="728309"/>
            <a:ext cx="16456641" cy="264406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311761" y="3641531"/>
            <a:ext cx="16456641" cy="86795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11761" y="12678862"/>
            <a:ext cx="4293037" cy="728306"/>
          </a:xfrm>
          <a:prstGeom prst="rect">
            <a:avLst/>
          </a:prstGeom>
        </p:spPr>
        <p:txBody>
          <a:bodyPr vert="horz" lIns="91440" tIns="45720" rIns="91440" bIns="45720" rtlCol="0" anchor="ctr"/>
          <a:lstStyle>
            <a:lvl1pPr algn="l">
              <a:defRPr sz="2394">
                <a:solidFill>
                  <a:schemeClr val="tx1">
                    <a:tint val="75000"/>
                  </a:schemeClr>
                </a:solidFill>
              </a:defRPr>
            </a:lvl1pPr>
          </a:lstStyle>
          <a:p>
            <a:fld id="{B9D09B2D-C7A7-4B37-8563-D49C130DCC66}" type="datetimeFigureOut">
              <a:rPr lang="en-CA" smtClean="0"/>
              <a:t>2021-04-19</a:t>
            </a:fld>
            <a:endParaRPr lang="en-CA"/>
          </a:p>
        </p:txBody>
      </p:sp>
      <p:sp>
        <p:nvSpPr>
          <p:cNvPr id="5" name="Footer Placeholder 4"/>
          <p:cNvSpPr>
            <a:spLocks noGrp="1"/>
          </p:cNvSpPr>
          <p:nvPr>
            <p:ph type="ftr" sz="quarter" idx="3"/>
          </p:nvPr>
        </p:nvSpPr>
        <p:spPr>
          <a:xfrm>
            <a:off x="6320304" y="12678862"/>
            <a:ext cx="6439555" cy="728306"/>
          </a:xfrm>
          <a:prstGeom prst="rect">
            <a:avLst/>
          </a:prstGeom>
        </p:spPr>
        <p:txBody>
          <a:bodyPr vert="horz" lIns="91440" tIns="45720" rIns="91440" bIns="45720" rtlCol="0" anchor="ctr"/>
          <a:lstStyle>
            <a:lvl1pPr algn="ctr">
              <a:defRPr sz="2394">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13475365" y="12678862"/>
            <a:ext cx="4293037" cy="728306"/>
          </a:xfrm>
          <a:prstGeom prst="rect">
            <a:avLst/>
          </a:prstGeom>
        </p:spPr>
        <p:txBody>
          <a:bodyPr vert="horz" lIns="91440" tIns="45720" rIns="91440" bIns="45720" rtlCol="0" anchor="ctr"/>
          <a:lstStyle>
            <a:lvl1pPr algn="r">
              <a:defRPr sz="2394">
                <a:solidFill>
                  <a:schemeClr val="tx1">
                    <a:tint val="75000"/>
                  </a:schemeClr>
                </a:solidFill>
              </a:defRPr>
            </a:lvl1pPr>
          </a:lstStyle>
          <a:p>
            <a:fld id="{EA4DB91A-BB64-4C45-BC94-C6B3E2B075BB}" type="slidenum">
              <a:rPr lang="en-CA" smtClean="0"/>
              <a:t>‹#›</a:t>
            </a:fld>
            <a:endParaRPr lang="en-CA"/>
          </a:p>
        </p:txBody>
      </p:sp>
    </p:spTree>
    <p:extLst>
      <p:ext uri="{BB962C8B-B14F-4D97-AF65-F5344CB8AC3E}">
        <p14:creationId xmlns:p14="http://schemas.microsoft.com/office/powerpoint/2010/main" val="23643274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823954" rtl="0" eaLnBrk="1" latinLnBrk="0" hangingPunct="1">
        <a:lnSpc>
          <a:spcPct val="90000"/>
        </a:lnSpc>
        <a:spcBef>
          <a:spcPct val="0"/>
        </a:spcBef>
        <a:buNone/>
        <a:defRPr sz="8777" kern="1200">
          <a:solidFill>
            <a:schemeClr val="tx1"/>
          </a:solidFill>
          <a:latin typeface="+mj-lt"/>
          <a:ea typeface="+mj-ea"/>
          <a:cs typeface="+mj-cs"/>
        </a:defRPr>
      </a:lvl1pPr>
    </p:titleStyle>
    <p:bodyStyle>
      <a:lvl1pPr marL="455988" indent="-455988" algn="l" defTabSz="1823954" rtl="0" eaLnBrk="1" latinLnBrk="0" hangingPunct="1">
        <a:lnSpc>
          <a:spcPct val="90000"/>
        </a:lnSpc>
        <a:spcBef>
          <a:spcPts val="1995"/>
        </a:spcBef>
        <a:buFont typeface="Arial" panose="020B0604020202020204" pitchFamily="34" charset="0"/>
        <a:buChar char="•"/>
        <a:defRPr sz="5585" kern="1200">
          <a:solidFill>
            <a:schemeClr val="tx1"/>
          </a:solidFill>
          <a:latin typeface="+mn-lt"/>
          <a:ea typeface="+mn-ea"/>
          <a:cs typeface="+mn-cs"/>
        </a:defRPr>
      </a:lvl1pPr>
      <a:lvl2pPr marL="1367965" indent="-455988" algn="l" defTabSz="1823954" rtl="0" eaLnBrk="1" latinLnBrk="0" hangingPunct="1">
        <a:lnSpc>
          <a:spcPct val="90000"/>
        </a:lnSpc>
        <a:spcBef>
          <a:spcPts val="997"/>
        </a:spcBef>
        <a:buFont typeface="Arial" panose="020B0604020202020204" pitchFamily="34" charset="0"/>
        <a:buChar char="•"/>
        <a:defRPr sz="4787" kern="1200">
          <a:solidFill>
            <a:schemeClr val="tx1"/>
          </a:solidFill>
          <a:latin typeface="+mn-lt"/>
          <a:ea typeface="+mn-ea"/>
          <a:cs typeface="+mn-cs"/>
        </a:defRPr>
      </a:lvl2pPr>
      <a:lvl3pPr marL="2279942" indent="-455988" algn="l" defTabSz="1823954" rtl="0" eaLnBrk="1" latinLnBrk="0" hangingPunct="1">
        <a:lnSpc>
          <a:spcPct val="90000"/>
        </a:lnSpc>
        <a:spcBef>
          <a:spcPts val="997"/>
        </a:spcBef>
        <a:buFont typeface="Arial" panose="020B0604020202020204" pitchFamily="34" charset="0"/>
        <a:buChar char="•"/>
        <a:defRPr sz="3989" kern="1200">
          <a:solidFill>
            <a:schemeClr val="tx1"/>
          </a:solidFill>
          <a:latin typeface="+mn-lt"/>
          <a:ea typeface="+mn-ea"/>
          <a:cs typeface="+mn-cs"/>
        </a:defRPr>
      </a:lvl3pPr>
      <a:lvl4pPr marL="3191919" indent="-455988" algn="l" defTabSz="1823954" rtl="0" eaLnBrk="1" latinLnBrk="0" hangingPunct="1">
        <a:lnSpc>
          <a:spcPct val="90000"/>
        </a:lnSpc>
        <a:spcBef>
          <a:spcPts val="997"/>
        </a:spcBef>
        <a:buFont typeface="Arial" panose="020B0604020202020204" pitchFamily="34" charset="0"/>
        <a:buChar char="•"/>
        <a:defRPr sz="3590" kern="1200">
          <a:solidFill>
            <a:schemeClr val="tx1"/>
          </a:solidFill>
          <a:latin typeface="+mn-lt"/>
          <a:ea typeface="+mn-ea"/>
          <a:cs typeface="+mn-cs"/>
        </a:defRPr>
      </a:lvl4pPr>
      <a:lvl5pPr marL="4103896" indent="-455988" algn="l" defTabSz="1823954" rtl="0" eaLnBrk="1" latinLnBrk="0" hangingPunct="1">
        <a:lnSpc>
          <a:spcPct val="90000"/>
        </a:lnSpc>
        <a:spcBef>
          <a:spcPts val="997"/>
        </a:spcBef>
        <a:buFont typeface="Arial" panose="020B0604020202020204" pitchFamily="34" charset="0"/>
        <a:buChar char="•"/>
        <a:defRPr sz="3590" kern="1200">
          <a:solidFill>
            <a:schemeClr val="tx1"/>
          </a:solidFill>
          <a:latin typeface="+mn-lt"/>
          <a:ea typeface="+mn-ea"/>
          <a:cs typeface="+mn-cs"/>
        </a:defRPr>
      </a:lvl5pPr>
      <a:lvl6pPr marL="5015873" indent="-455988" algn="l" defTabSz="1823954" rtl="0" eaLnBrk="1" latinLnBrk="0" hangingPunct="1">
        <a:lnSpc>
          <a:spcPct val="90000"/>
        </a:lnSpc>
        <a:spcBef>
          <a:spcPts val="997"/>
        </a:spcBef>
        <a:buFont typeface="Arial" panose="020B0604020202020204" pitchFamily="34" charset="0"/>
        <a:buChar char="•"/>
        <a:defRPr sz="3590" kern="1200">
          <a:solidFill>
            <a:schemeClr val="tx1"/>
          </a:solidFill>
          <a:latin typeface="+mn-lt"/>
          <a:ea typeface="+mn-ea"/>
          <a:cs typeface="+mn-cs"/>
        </a:defRPr>
      </a:lvl6pPr>
      <a:lvl7pPr marL="5927849" indent="-455988" algn="l" defTabSz="1823954" rtl="0" eaLnBrk="1" latinLnBrk="0" hangingPunct="1">
        <a:lnSpc>
          <a:spcPct val="90000"/>
        </a:lnSpc>
        <a:spcBef>
          <a:spcPts val="997"/>
        </a:spcBef>
        <a:buFont typeface="Arial" panose="020B0604020202020204" pitchFamily="34" charset="0"/>
        <a:buChar char="•"/>
        <a:defRPr sz="3590" kern="1200">
          <a:solidFill>
            <a:schemeClr val="tx1"/>
          </a:solidFill>
          <a:latin typeface="+mn-lt"/>
          <a:ea typeface="+mn-ea"/>
          <a:cs typeface="+mn-cs"/>
        </a:defRPr>
      </a:lvl7pPr>
      <a:lvl8pPr marL="6839826" indent="-455988" algn="l" defTabSz="1823954" rtl="0" eaLnBrk="1" latinLnBrk="0" hangingPunct="1">
        <a:lnSpc>
          <a:spcPct val="90000"/>
        </a:lnSpc>
        <a:spcBef>
          <a:spcPts val="997"/>
        </a:spcBef>
        <a:buFont typeface="Arial" panose="020B0604020202020204" pitchFamily="34" charset="0"/>
        <a:buChar char="•"/>
        <a:defRPr sz="3590" kern="1200">
          <a:solidFill>
            <a:schemeClr val="tx1"/>
          </a:solidFill>
          <a:latin typeface="+mn-lt"/>
          <a:ea typeface="+mn-ea"/>
          <a:cs typeface="+mn-cs"/>
        </a:defRPr>
      </a:lvl8pPr>
      <a:lvl9pPr marL="7751803" indent="-455988" algn="l" defTabSz="1823954" rtl="0" eaLnBrk="1" latinLnBrk="0" hangingPunct="1">
        <a:lnSpc>
          <a:spcPct val="90000"/>
        </a:lnSpc>
        <a:spcBef>
          <a:spcPts val="997"/>
        </a:spcBef>
        <a:buFont typeface="Arial" panose="020B0604020202020204" pitchFamily="34" charset="0"/>
        <a:buChar char="•"/>
        <a:defRPr sz="3590" kern="1200">
          <a:solidFill>
            <a:schemeClr val="tx1"/>
          </a:solidFill>
          <a:latin typeface="+mn-lt"/>
          <a:ea typeface="+mn-ea"/>
          <a:cs typeface="+mn-cs"/>
        </a:defRPr>
      </a:lvl9pPr>
    </p:bodyStyle>
    <p:otherStyle>
      <a:defPPr>
        <a:defRPr lang="en-US"/>
      </a:defPPr>
      <a:lvl1pPr marL="0" algn="l" defTabSz="1823954" rtl="0" eaLnBrk="1" latinLnBrk="0" hangingPunct="1">
        <a:defRPr sz="3590" kern="1200">
          <a:solidFill>
            <a:schemeClr val="tx1"/>
          </a:solidFill>
          <a:latin typeface="+mn-lt"/>
          <a:ea typeface="+mn-ea"/>
          <a:cs typeface="+mn-cs"/>
        </a:defRPr>
      </a:lvl1pPr>
      <a:lvl2pPr marL="911977" algn="l" defTabSz="1823954" rtl="0" eaLnBrk="1" latinLnBrk="0" hangingPunct="1">
        <a:defRPr sz="3590" kern="1200">
          <a:solidFill>
            <a:schemeClr val="tx1"/>
          </a:solidFill>
          <a:latin typeface="+mn-lt"/>
          <a:ea typeface="+mn-ea"/>
          <a:cs typeface="+mn-cs"/>
        </a:defRPr>
      </a:lvl2pPr>
      <a:lvl3pPr marL="1823954" algn="l" defTabSz="1823954" rtl="0" eaLnBrk="1" latinLnBrk="0" hangingPunct="1">
        <a:defRPr sz="3590" kern="1200">
          <a:solidFill>
            <a:schemeClr val="tx1"/>
          </a:solidFill>
          <a:latin typeface="+mn-lt"/>
          <a:ea typeface="+mn-ea"/>
          <a:cs typeface="+mn-cs"/>
        </a:defRPr>
      </a:lvl3pPr>
      <a:lvl4pPr marL="2735931" algn="l" defTabSz="1823954" rtl="0" eaLnBrk="1" latinLnBrk="0" hangingPunct="1">
        <a:defRPr sz="3590" kern="1200">
          <a:solidFill>
            <a:schemeClr val="tx1"/>
          </a:solidFill>
          <a:latin typeface="+mn-lt"/>
          <a:ea typeface="+mn-ea"/>
          <a:cs typeface="+mn-cs"/>
        </a:defRPr>
      </a:lvl4pPr>
      <a:lvl5pPr marL="3647907" algn="l" defTabSz="1823954" rtl="0" eaLnBrk="1" latinLnBrk="0" hangingPunct="1">
        <a:defRPr sz="3590" kern="1200">
          <a:solidFill>
            <a:schemeClr val="tx1"/>
          </a:solidFill>
          <a:latin typeface="+mn-lt"/>
          <a:ea typeface="+mn-ea"/>
          <a:cs typeface="+mn-cs"/>
        </a:defRPr>
      </a:lvl5pPr>
      <a:lvl6pPr marL="4559884" algn="l" defTabSz="1823954" rtl="0" eaLnBrk="1" latinLnBrk="0" hangingPunct="1">
        <a:defRPr sz="3590" kern="1200">
          <a:solidFill>
            <a:schemeClr val="tx1"/>
          </a:solidFill>
          <a:latin typeface="+mn-lt"/>
          <a:ea typeface="+mn-ea"/>
          <a:cs typeface="+mn-cs"/>
        </a:defRPr>
      </a:lvl6pPr>
      <a:lvl7pPr marL="5471861" algn="l" defTabSz="1823954" rtl="0" eaLnBrk="1" latinLnBrk="0" hangingPunct="1">
        <a:defRPr sz="3590" kern="1200">
          <a:solidFill>
            <a:schemeClr val="tx1"/>
          </a:solidFill>
          <a:latin typeface="+mn-lt"/>
          <a:ea typeface="+mn-ea"/>
          <a:cs typeface="+mn-cs"/>
        </a:defRPr>
      </a:lvl7pPr>
      <a:lvl8pPr marL="6383838" algn="l" defTabSz="1823954" rtl="0" eaLnBrk="1" latinLnBrk="0" hangingPunct="1">
        <a:defRPr sz="3590" kern="1200">
          <a:solidFill>
            <a:schemeClr val="tx1"/>
          </a:solidFill>
          <a:latin typeface="+mn-lt"/>
          <a:ea typeface="+mn-ea"/>
          <a:cs typeface="+mn-cs"/>
        </a:defRPr>
      </a:lvl8pPr>
      <a:lvl9pPr marL="7295815" algn="l" defTabSz="1823954" rtl="0" eaLnBrk="1" latinLnBrk="0" hangingPunct="1">
        <a:defRPr sz="35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3FC751C-DEB2-4FBE-8C75-636A2F274E7C}"/>
              </a:ext>
            </a:extLst>
          </p:cNvPr>
          <p:cNvSpPr txBox="1"/>
          <p:nvPr/>
        </p:nvSpPr>
        <p:spPr>
          <a:xfrm>
            <a:off x="0" y="-2"/>
            <a:ext cx="19080163" cy="1786115"/>
          </a:xfrm>
          <a:prstGeom prst="rect">
            <a:avLst/>
          </a:prstGeom>
          <a:solidFill>
            <a:schemeClr val="accent1">
              <a:lumMod val="40000"/>
              <a:lumOff val="60000"/>
            </a:schemeClr>
          </a:solidFill>
        </p:spPr>
        <p:txBody>
          <a:bodyPr wrap="square" rtlCol="0">
            <a:spAutoFit/>
          </a:bodyPr>
          <a:lstStyle/>
          <a:p>
            <a:endParaRPr lang="en-CA" dirty="0"/>
          </a:p>
        </p:txBody>
      </p:sp>
      <p:sp>
        <p:nvSpPr>
          <p:cNvPr id="5" name="TextBox 4">
            <a:extLst>
              <a:ext uri="{FF2B5EF4-FFF2-40B4-BE49-F238E27FC236}">
                <a16:creationId xmlns:a16="http://schemas.microsoft.com/office/drawing/2014/main" id="{7304172B-2AAB-4A53-B50D-2B90ACC07D78}"/>
              </a:ext>
            </a:extLst>
          </p:cNvPr>
          <p:cNvSpPr txBox="1"/>
          <p:nvPr/>
        </p:nvSpPr>
        <p:spPr>
          <a:xfrm>
            <a:off x="125505" y="137055"/>
            <a:ext cx="18829151" cy="2056397"/>
          </a:xfrm>
          <a:prstGeom prst="rect">
            <a:avLst/>
          </a:prstGeom>
          <a:noFill/>
        </p:spPr>
        <p:txBody>
          <a:bodyPr wrap="square" rtlCol="0">
            <a:spAutoFit/>
          </a:bodyPr>
          <a:lstStyle/>
          <a:p>
            <a:pPr algn="ctr">
              <a:lnSpc>
                <a:spcPct val="107000"/>
              </a:lnSpc>
              <a:spcAft>
                <a:spcPts val="800"/>
              </a:spcAft>
            </a:pPr>
            <a:r>
              <a:rPr lang="en-CA" sz="2800" b="1" dirty="0">
                <a:effectLst/>
                <a:latin typeface="Arial" panose="020B0604020202020204" pitchFamily="34" charset="0"/>
                <a:ea typeface="Calibri" panose="020F0502020204030204" pitchFamily="34" charset="0"/>
                <a:cs typeface="Arial" panose="020B0604020202020204" pitchFamily="34" charset="0"/>
              </a:rPr>
              <a:t>Junctional Scotoma and Patterns of Visual Field Defects Produced by Lesions Involving the Optic Chiasm</a:t>
            </a:r>
          </a:p>
          <a:p>
            <a:pPr algn="ctr">
              <a:lnSpc>
                <a:spcPct val="107000"/>
              </a:lnSpc>
              <a:spcAft>
                <a:spcPts val="800"/>
              </a:spcAft>
            </a:pPr>
            <a:r>
              <a:rPr lang="en-CA" sz="2000" dirty="0">
                <a:effectLst/>
                <a:latin typeface="Arial" panose="020B0604020202020204" pitchFamily="34" charset="0"/>
                <a:ea typeface="Calibri" panose="020F0502020204030204" pitchFamily="34" charset="0"/>
                <a:cs typeface="Arial" panose="020B0604020202020204" pitchFamily="34" charset="0"/>
              </a:rPr>
              <a:t>Laura Donaldson, MD, PhD</a:t>
            </a:r>
            <a:r>
              <a:rPr lang="en-CA" sz="2000" baseline="30000" dirty="0">
                <a:effectLst/>
                <a:latin typeface="Arial" panose="020B0604020202020204" pitchFamily="34" charset="0"/>
                <a:ea typeface="Calibri" panose="020F0502020204030204" pitchFamily="34" charset="0"/>
                <a:cs typeface="Arial" panose="020B0604020202020204" pitchFamily="34" charset="0"/>
              </a:rPr>
              <a:t>1</a:t>
            </a:r>
            <a:r>
              <a:rPr lang="en-CA" sz="2000" dirty="0">
                <a:effectLst/>
                <a:latin typeface="Arial" panose="020B0604020202020204" pitchFamily="34" charset="0"/>
                <a:ea typeface="Calibri" panose="020F0502020204030204" pitchFamily="34" charset="0"/>
                <a:cs typeface="Arial" panose="020B0604020202020204" pitchFamily="34" charset="0"/>
              </a:rPr>
              <a:t>, Arshia </a:t>
            </a:r>
            <a:r>
              <a:rPr lang="en-CA" sz="2000" dirty="0" err="1">
                <a:effectLst/>
                <a:latin typeface="Arial" panose="020B0604020202020204" pitchFamily="34" charset="0"/>
                <a:ea typeface="Calibri" panose="020F0502020204030204" pitchFamily="34" charset="0"/>
                <a:cs typeface="Arial" panose="020B0604020202020204" pitchFamily="34" charset="0"/>
              </a:rPr>
              <a:t>Eshtiaghi</a:t>
            </a:r>
            <a:r>
              <a:rPr lang="en-CA" sz="2000" dirty="0">
                <a:effectLst/>
                <a:latin typeface="Arial" panose="020B0604020202020204" pitchFamily="34" charset="0"/>
                <a:ea typeface="Calibri" panose="020F0502020204030204" pitchFamily="34" charset="0"/>
                <a:cs typeface="Arial" panose="020B0604020202020204" pitchFamily="34" charset="0"/>
              </a:rPr>
              <a:t>, BSc</a:t>
            </a:r>
            <a:r>
              <a:rPr lang="en-CA" sz="2000" baseline="30000" dirty="0">
                <a:effectLst/>
                <a:latin typeface="Arial" panose="020B0604020202020204" pitchFamily="34" charset="0"/>
                <a:ea typeface="Calibri" panose="020F0502020204030204" pitchFamily="34" charset="0"/>
                <a:cs typeface="Arial" panose="020B0604020202020204" pitchFamily="34" charset="0"/>
              </a:rPr>
              <a:t>2</a:t>
            </a:r>
            <a:r>
              <a:rPr lang="en-CA" sz="2000" dirty="0">
                <a:effectLst/>
                <a:latin typeface="Arial" panose="020B0604020202020204" pitchFamily="34" charset="0"/>
                <a:ea typeface="Calibri" panose="020F0502020204030204" pitchFamily="34" charset="0"/>
                <a:cs typeface="Arial" panose="020B0604020202020204" pitchFamily="34" charset="0"/>
              </a:rPr>
              <a:t>, Simone Sacco,</a:t>
            </a:r>
            <a:r>
              <a:rPr lang="en-CA" sz="2000" baseline="30000" dirty="0">
                <a:effectLst/>
                <a:latin typeface="Arial" panose="020B0604020202020204" pitchFamily="34" charset="0"/>
                <a:ea typeface="Calibri" panose="020F0502020204030204" pitchFamily="34" charset="0"/>
                <a:cs typeface="Arial" panose="020B0604020202020204" pitchFamily="34" charset="0"/>
              </a:rPr>
              <a:t> </a:t>
            </a:r>
            <a:r>
              <a:rPr lang="en-CA" sz="2000" dirty="0">
                <a:effectLst/>
                <a:latin typeface="Arial" panose="020B0604020202020204" pitchFamily="34" charset="0"/>
                <a:ea typeface="Calibri" panose="020F0502020204030204" pitchFamily="34" charset="0"/>
                <a:cs typeface="Arial" panose="020B0604020202020204" pitchFamily="34" charset="0"/>
              </a:rPr>
              <a:t>MD</a:t>
            </a:r>
            <a:r>
              <a:rPr lang="en-CA" sz="2000" baseline="30000" dirty="0">
                <a:effectLst/>
                <a:latin typeface="Arial" panose="020B0604020202020204" pitchFamily="34" charset="0"/>
                <a:ea typeface="Calibri" panose="020F0502020204030204" pitchFamily="34" charset="0"/>
                <a:cs typeface="Arial" panose="020B0604020202020204" pitchFamily="34" charset="0"/>
              </a:rPr>
              <a:t>3</a:t>
            </a:r>
            <a:r>
              <a:rPr lang="en-CA" sz="2000" dirty="0">
                <a:effectLst/>
                <a:latin typeface="Arial" panose="020B0604020202020204" pitchFamily="34" charset="0"/>
                <a:ea typeface="Calibri" panose="020F0502020204030204" pitchFamily="34" charset="0"/>
                <a:cs typeface="Arial" panose="020B0604020202020204" pitchFamily="34" charset="0"/>
              </a:rPr>
              <a:t>,  Jonathan </a:t>
            </a:r>
            <a:r>
              <a:rPr lang="en-CA" sz="2000" dirty="0" err="1">
                <a:effectLst/>
                <a:latin typeface="Arial" panose="020B0604020202020204" pitchFamily="34" charset="0"/>
                <a:ea typeface="Calibri" panose="020F0502020204030204" pitchFamily="34" charset="0"/>
                <a:cs typeface="Arial" panose="020B0604020202020204" pitchFamily="34" charset="0"/>
              </a:rPr>
              <a:t>Micieli</a:t>
            </a:r>
            <a:r>
              <a:rPr lang="en-CA" sz="2000" dirty="0">
                <a:effectLst/>
                <a:latin typeface="Arial" panose="020B0604020202020204" pitchFamily="34" charset="0"/>
                <a:ea typeface="Calibri" panose="020F0502020204030204" pitchFamily="34" charset="0"/>
                <a:cs typeface="Arial" panose="020B0604020202020204" pitchFamily="34" charset="0"/>
              </a:rPr>
              <a:t>, MD</a:t>
            </a:r>
            <a:r>
              <a:rPr lang="en-CA" sz="2000" baseline="30000" dirty="0">
                <a:effectLst/>
                <a:latin typeface="Arial" panose="020B0604020202020204" pitchFamily="34" charset="0"/>
                <a:ea typeface="Calibri" panose="020F0502020204030204" pitchFamily="34" charset="0"/>
                <a:cs typeface="Arial" panose="020B0604020202020204" pitchFamily="34" charset="0"/>
              </a:rPr>
              <a:t>1,</a:t>
            </a:r>
            <a:r>
              <a:rPr lang="en-CA" sz="2000" dirty="0">
                <a:effectLst/>
                <a:latin typeface="Arial" panose="020B0604020202020204" pitchFamily="34" charset="0"/>
                <a:ea typeface="Calibri" panose="020F0502020204030204" pitchFamily="34" charset="0"/>
                <a:cs typeface="Arial" panose="020B0604020202020204" pitchFamily="34" charset="0"/>
              </a:rPr>
              <a:t>, Edward Margolin</a:t>
            </a:r>
            <a:r>
              <a:rPr lang="en-CA" sz="2000" baseline="30000" dirty="0">
                <a:effectLst/>
                <a:latin typeface="Arial" panose="020B0604020202020204" pitchFamily="34" charset="0"/>
                <a:ea typeface="Calibri" panose="020F0502020204030204" pitchFamily="34" charset="0"/>
                <a:cs typeface="Arial" panose="020B0604020202020204" pitchFamily="34" charset="0"/>
              </a:rPr>
              <a:t> </a:t>
            </a:r>
            <a:r>
              <a:rPr lang="en-CA" sz="2000" dirty="0">
                <a:effectLst/>
                <a:latin typeface="Arial" panose="020B0604020202020204" pitchFamily="34" charset="0"/>
                <a:ea typeface="Calibri" panose="020F0502020204030204" pitchFamily="34" charset="0"/>
                <a:cs typeface="Arial" panose="020B0604020202020204" pitchFamily="34" charset="0"/>
              </a:rPr>
              <a:t>, MD</a:t>
            </a:r>
            <a:r>
              <a:rPr lang="en-CA" sz="2000" baseline="30000" dirty="0">
                <a:effectLst/>
                <a:latin typeface="Arial" panose="020B0604020202020204" pitchFamily="34" charset="0"/>
                <a:ea typeface="Calibri" panose="020F0502020204030204" pitchFamily="34" charset="0"/>
                <a:cs typeface="Arial" panose="020B0604020202020204" pitchFamily="34" charset="0"/>
              </a:rPr>
              <a:t>1,4</a:t>
            </a:r>
            <a:br>
              <a:rPr lang="en-CA" sz="2000" baseline="30000" dirty="0">
                <a:effectLst/>
                <a:latin typeface="Arial" panose="020B0604020202020204" pitchFamily="34" charset="0"/>
                <a:ea typeface="Calibri" panose="020F0502020204030204" pitchFamily="34" charset="0"/>
                <a:cs typeface="Arial" panose="020B0604020202020204" pitchFamily="34" charset="0"/>
              </a:rPr>
            </a:br>
            <a:br>
              <a:rPr lang="en-CA" sz="1400" dirty="0">
                <a:effectLst/>
                <a:latin typeface="Arial" panose="020B0604020202020204" pitchFamily="34" charset="0"/>
                <a:ea typeface="Calibri" panose="020F0502020204030204" pitchFamily="34" charset="0"/>
                <a:cs typeface="Arial" panose="020B0604020202020204" pitchFamily="34" charset="0"/>
              </a:rPr>
            </a:br>
            <a:r>
              <a:rPr lang="en-CA" sz="1400" baseline="30000" dirty="0">
                <a:effectLst/>
                <a:latin typeface="Arial" panose="020B0604020202020204" pitchFamily="34" charset="0"/>
                <a:ea typeface="Calibri" panose="020F0502020204030204" pitchFamily="34" charset="0"/>
                <a:cs typeface="Arial" panose="020B0604020202020204" pitchFamily="34" charset="0"/>
              </a:rPr>
              <a:t>1</a:t>
            </a:r>
            <a:r>
              <a:rPr lang="en-US" sz="1400" dirty="0">
                <a:effectLst/>
                <a:latin typeface="Arial" panose="020B0604020202020204" pitchFamily="34" charset="0"/>
                <a:ea typeface="Calibri" panose="020F0502020204030204" pitchFamily="34" charset="0"/>
                <a:cs typeface="Arial" panose="020B0604020202020204" pitchFamily="34" charset="0"/>
              </a:rPr>
              <a:t>Department of Ophthalmology and Vision Sciences, University of Toronto, Toronto, Canada </a:t>
            </a:r>
            <a:r>
              <a:rPr lang="en-CA" sz="1400" dirty="0">
                <a:latin typeface="Arial" panose="020B0604020202020204" pitchFamily="34" charset="0"/>
                <a:ea typeface="Calibri" panose="020F0502020204030204" pitchFamily="34" charset="0"/>
                <a:cs typeface="Arial" panose="020B0604020202020204" pitchFamily="34" charset="0"/>
              </a:rPr>
              <a:t> </a:t>
            </a:r>
            <a:r>
              <a:rPr lang="en-CA" sz="1400" baseline="30000" dirty="0">
                <a:effectLst/>
                <a:latin typeface="Arial" panose="020B0604020202020204" pitchFamily="34" charset="0"/>
                <a:ea typeface="Calibri" panose="020F0502020204030204" pitchFamily="34" charset="0"/>
                <a:cs typeface="Arial" panose="020B0604020202020204" pitchFamily="34" charset="0"/>
              </a:rPr>
              <a:t>2</a:t>
            </a:r>
            <a:r>
              <a:rPr lang="en-US" sz="1400" dirty="0">
                <a:effectLst/>
                <a:latin typeface="Arial" panose="020B0604020202020204" pitchFamily="34" charset="0"/>
                <a:ea typeface="Calibri" panose="020F0502020204030204" pitchFamily="34" charset="0"/>
                <a:cs typeface="Arial" panose="020B0604020202020204" pitchFamily="34" charset="0"/>
              </a:rPr>
              <a:t>Faculty of Medicine, University of Toronto</a:t>
            </a:r>
            <a:r>
              <a:rPr lang="en-CA" sz="1400" dirty="0">
                <a:latin typeface="Arial" panose="020B0604020202020204" pitchFamily="34" charset="0"/>
                <a:ea typeface="Calibri" panose="020F0502020204030204" pitchFamily="34" charset="0"/>
                <a:cs typeface="Arial" panose="020B0604020202020204" pitchFamily="34" charset="0"/>
              </a:rPr>
              <a:t>  </a:t>
            </a:r>
            <a:r>
              <a:rPr lang="en-CA" sz="1400" baseline="30000" dirty="0">
                <a:effectLst/>
                <a:latin typeface="Arial" panose="020B0604020202020204" pitchFamily="34" charset="0"/>
                <a:ea typeface="Calibri" panose="020F0502020204030204" pitchFamily="34" charset="0"/>
                <a:cs typeface="Arial" panose="020B0604020202020204" pitchFamily="34" charset="0"/>
              </a:rPr>
              <a:t>3</a:t>
            </a:r>
            <a:r>
              <a:rPr lang="en-US" sz="1400" dirty="0">
                <a:effectLst/>
                <a:latin typeface="Arial" panose="020B0604020202020204" pitchFamily="34" charset="0"/>
                <a:ea typeface="Calibri" panose="020F0502020204030204" pitchFamily="34" charset="0"/>
                <a:cs typeface="Arial" panose="020B0604020202020204" pitchFamily="34" charset="0"/>
              </a:rPr>
              <a:t>Department of Medical Imaging, University of Toronto, Toronto, Canada</a:t>
            </a:r>
            <a:br>
              <a:rPr lang="en-CA" sz="1400" dirty="0">
                <a:effectLst/>
                <a:latin typeface="Arial" panose="020B0604020202020204" pitchFamily="34" charset="0"/>
                <a:ea typeface="Calibri" panose="020F0502020204030204" pitchFamily="34" charset="0"/>
                <a:cs typeface="Arial" panose="020B0604020202020204" pitchFamily="34" charset="0"/>
              </a:rPr>
            </a:br>
            <a:r>
              <a:rPr lang="en-CA" sz="1400" baseline="30000" dirty="0">
                <a:effectLst/>
                <a:latin typeface="Arial" panose="020B0604020202020204" pitchFamily="34" charset="0"/>
                <a:ea typeface="Calibri" panose="020F0502020204030204" pitchFamily="34" charset="0"/>
                <a:cs typeface="Arial" panose="020B0604020202020204" pitchFamily="34" charset="0"/>
              </a:rPr>
              <a:t>4</a:t>
            </a:r>
            <a:r>
              <a:rPr lang="en-US" sz="1400" dirty="0">
                <a:effectLst/>
                <a:latin typeface="Arial" panose="020B0604020202020204" pitchFamily="34" charset="0"/>
                <a:ea typeface="Calibri" panose="020F0502020204030204" pitchFamily="34" charset="0"/>
                <a:cs typeface="Arial" panose="020B0604020202020204" pitchFamily="34" charset="0"/>
              </a:rPr>
              <a:t>Department of Medicine, Division of Neurology, University of Toronto, Toronto, Canada</a:t>
            </a:r>
            <a:endParaRPr lang="en-CA" sz="1400" dirty="0">
              <a:effectLst/>
              <a:latin typeface="Arial" panose="020B0604020202020204" pitchFamily="34" charset="0"/>
              <a:ea typeface="Calibri" panose="020F0502020204030204" pitchFamily="34" charset="0"/>
              <a:cs typeface="Arial" panose="020B0604020202020204" pitchFamily="34" charset="0"/>
            </a:endParaRPr>
          </a:p>
          <a:p>
            <a:endParaRPr lang="en-CA" dirty="0"/>
          </a:p>
        </p:txBody>
      </p:sp>
      <p:sp>
        <p:nvSpPr>
          <p:cNvPr id="7" name="TextBox 6">
            <a:extLst>
              <a:ext uri="{FF2B5EF4-FFF2-40B4-BE49-F238E27FC236}">
                <a16:creationId xmlns:a16="http://schemas.microsoft.com/office/drawing/2014/main" id="{65A2F7FE-4B93-4379-8637-B35A218B7B0F}"/>
              </a:ext>
            </a:extLst>
          </p:cNvPr>
          <p:cNvSpPr txBox="1"/>
          <p:nvPr/>
        </p:nvSpPr>
        <p:spPr>
          <a:xfrm>
            <a:off x="86345" y="1891558"/>
            <a:ext cx="6221506" cy="12422953"/>
          </a:xfrm>
          <a:prstGeom prst="rect">
            <a:avLst/>
          </a:prstGeom>
          <a:noFill/>
        </p:spPr>
        <p:txBody>
          <a:bodyPr wrap="square" rtlCol="0">
            <a:spAutoFit/>
          </a:bodyPr>
          <a:lstStyle/>
          <a:p>
            <a:pPr marL="0" indent="0">
              <a:lnSpc>
                <a:spcPct val="100000"/>
              </a:lnSpc>
              <a:spcBef>
                <a:spcPts val="0"/>
              </a:spcBef>
              <a:buNone/>
            </a:pPr>
            <a:r>
              <a:rPr lang="en-CA" b="1" dirty="0">
                <a:latin typeface="Arial" panose="020B0604020202020204" pitchFamily="34" charset="0"/>
                <a:ea typeface="Calibri" panose="020F0502020204030204" pitchFamily="34" charset="0"/>
                <a:cs typeface="Arial" panose="020B0604020202020204" pitchFamily="34" charset="0"/>
              </a:rPr>
              <a:t>Abstract</a:t>
            </a:r>
          </a:p>
          <a:p>
            <a:pPr marL="0" indent="0">
              <a:lnSpc>
                <a:spcPct val="100000"/>
              </a:lnSpc>
              <a:spcBef>
                <a:spcPts val="0"/>
              </a:spcBef>
              <a:buNone/>
            </a:pPr>
            <a:endParaRPr lang="en-CA" sz="800" b="1" dirty="0">
              <a:latin typeface="Arial" panose="020B0604020202020204" pitchFamily="34" charset="0"/>
              <a:ea typeface="Calibri" panose="020F0502020204030204" pitchFamily="34" charset="0"/>
              <a:cs typeface="Arial" panose="020B0604020202020204" pitchFamily="34" charset="0"/>
            </a:endParaRPr>
          </a:p>
          <a:p>
            <a:pPr marL="0" indent="0">
              <a:lnSpc>
                <a:spcPct val="100000"/>
              </a:lnSpc>
              <a:spcBef>
                <a:spcPts val="0"/>
              </a:spcBef>
              <a:buNone/>
            </a:pPr>
            <a:r>
              <a:rPr lang="en-CA" sz="1100" b="1" dirty="0">
                <a:effectLst/>
                <a:latin typeface="Arial" panose="020B0604020202020204" pitchFamily="34" charset="0"/>
                <a:ea typeface="Calibri" panose="020F0502020204030204" pitchFamily="34" charset="0"/>
                <a:cs typeface="Arial" panose="020B0604020202020204" pitchFamily="34" charset="0"/>
              </a:rPr>
              <a:t>Background: </a:t>
            </a:r>
            <a:r>
              <a:rPr lang="en-CA" sz="1100" dirty="0">
                <a:effectLst/>
                <a:latin typeface="Arial" panose="020B0604020202020204" pitchFamily="34" charset="0"/>
                <a:ea typeface="Calibri" panose="020F0502020204030204" pitchFamily="34" charset="0"/>
                <a:cs typeface="Arial" panose="020B0604020202020204" pitchFamily="34" charset="0"/>
              </a:rPr>
              <a:t>Lesions of the optic chiasm (OC) typically produce bitemporal hemianopia (BTH) on visual field (VF) testing while lesions located at the nasal optic nerve-chiasmal (ON-OC) junction have been proposed to produce junctional scotoma (JXS), a central defect in the ipsilateral eye with temporal field loss in the contralateral eye. In this study we investigated whether the pattern of VF loss in patients with chiasmal compression predicted the appearance of the causative lesion on neuroimaging and described the clinical presentation of these patients with different types of VF defect.</a:t>
            </a:r>
          </a:p>
          <a:p>
            <a:pPr marL="0" indent="0">
              <a:lnSpc>
                <a:spcPct val="100000"/>
              </a:lnSpc>
              <a:spcBef>
                <a:spcPts val="0"/>
              </a:spcBef>
              <a:buNone/>
            </a:pPr>
            <a:r>
              <a:rPr lang="en-CA" sz="1100" b="1" dirty="0">
                <a:effectLst/>
                <a:latin typeface="Arial" panose="020B0604020202020204" pitchFamily="34" charset="0"/>
                <a:ea typeface="Calibri" panose="020F0502020204030204" pitchFamily="34" charset="0"/>
                <a:cs typeface="Arial" panose="020B0604020202020204" pitchFamily="34" charset="0"/>
              </a:rPr>
              <a:t>Methods: </a:t>
            </a:r>
            <a:r>
              <a:rPr lang="en-CA" sz="1100" dirty="0">
                <a:effectLst/>
                <a:latin typeface="Arial" panose="020B0604020202020204" pitchFamily="34" charset="0"/>
                <a:ea typeface="Calibri" panose="020F0502020204030204" pitchFamily="34" charset="0"/>
                <a:cs typeface="Arial" panose="020B0604020202020204" pitchFamily="34" charset="0"/>
              </a:rPr>
              <a:t>Retrospective chart review of patients seen in tertiary neuro-ophthalmology practice over 6 consecutive years with lesions abutting or displacing the OC was performed. Lesion size and location relative to the OC on neuroimaging was determined and correlated with VF defects as well as ocular coherence topography (OCT) of the peripapillary retinal nerve fibre layer (RNFL) and macular ganglion cell complex (GCC).</a:t>
            </a:r>
          </a:p>
          <a:p>
            <a:pPr marL="0" indent="0">
              <a:lnSpc>
                <a:spcPct val="100000"/>
              </a:lnSpc>
              <a:spcBef>
                <a:spcPts val="0"/>
              </a:spcBef>
              <a:buNone/>
            </a:pPr>
            <a:r>
              <a:rPr lang="en-CA" sz="1100" b="1" dirty="0">
                <a:effectLst/>
                <a:latin typeface="Arial" panose="020B0604020202020204" pitchFamily="34" charset="0"/>
                <a:ea typeface="Calibri" panose="020F0502020204030204" pitchFamily="34" charset="0"/>
                <a:cs typeface="Arial" panose="020B0604020202020204" pitchFamily="34" charset="0"/>
              </a:rPr>
              <a:t>Results: </a:t>
            </a:r>
            <a:r>
              <a:rPr lang="en-CA" sz="1100" dirty="0">
                <a:effectLst/>
                <a:latin typeface="Arial" panose="020B0604020202020204" pitchFamily="34" charset="0"/>
                <a:ea typeface="Calibri" panose="020F0502020204030204" pitchFamily="34" charset="0"/>
                <a:cs typeface="Arial" panose="020B0604020202020204" pitchFamily="34" charset="0"/>
              </a:rPr>
              <a:t>53 patients were enrolled. VFs demonstrated JXS (n=18), BTH (n=14), monocular VF defect (n=4), and no VF defect (n=17). 64.7% of cases with normal VFs had radiologic OC compression. Lesion volume was highest in the JXS group, these patients also had the poorest presenting visual acuity. All patients with JXS showed involvement of the ON-OC junction, however not all cases showed compression of the OC from the nasal direction (15/18) and 17/18 also showed compression of one or both </a:t>
            </a:r>
            <a:r>
              <a:rPr lang="en-CA" sz="1100" dirty="0" err="1">
                <a:effectLst/>
                <a:latin typeface="Arial" panose="020B0604020202020204" pitchFamily="34" charset="0"/>
                <a:ea typeface="Calibri" panose="020F0502020204030204" pitchFamily="34" charset="0"/>
                <a:cs typeface="Arial" panose="020B0604020202020204" pitchFamily="34" charset="0"/>
              </a:rPr>
              <a:t>prechiasmatic</a:t>
            </a:r>
            <a:r>
              <a:rPr lang="en-CA" sz="1100" dirty="0">
                <a:effectLst/>
                <a:latin typeface="Arial" panose="020B0604020202020204" pitchFamily="34" charset="0"/>
                <a:ea typeface="Calibri" panose="020F0502020204030204" pitchFamily="34" charset="0"/>
                <a:cs typeface="Arial" panose="020B0604020202020204" pitchFamily="34" charset="0"/>
              </a:rPr>
              <a:t> ONs. Compression of the ON-OC junction was also seen in 79% of BTH, 100% of monocular VF defect and 59% of no VF defect cases. 50% of patients with normal VFs already had thinning of the GCC on OCT. GCC thinning was most pronounced nasally in the BTH group but diffuse bilateral thinning was found in 38% of cases compared with 60% of JXS. VFs improved in 6/6 patients with BTH but only 5/8 JXS cases after treatment.</a:t>
            </a:r>
          </a:p>
          <a:p>
            <a:pPr marL="0" indent="0">
              <a:lnSpc>
                <a:spcPct val="100000"/>
              </a:lnSpc>
              <a:spcBef>
                <a:spcPts val="0"/>
              </a:spcBef>
              <a:buNone/>
            </a:pPr>
            <a:r>
              <a:rPr lang="en-CA" sz="1100" b="1" dirty="0">
                <a:effectLst/>
                <a:latin typeface="Arial" panose="020B0604020202020204" pitchFamily="34" charset="0"/>
                <a:ea typeface="Calibri" panose="020F0502020204030204" pitchFamily="34" charset="0"/>
                <a:cs typeface="Arial" panose="020B0604020202020204" pitchFamily="34" charset="0"/>
              </a:rPr>
              <a:t>Conclusions: </a:t>
            </a:r>
            <a:r>
              <a:rPr lang="en-CA" sz="1100" dirty="0">
                <a:effectLst/>
                <a:latin typeface="Arial" panose="020B0604020202020204" pitchFamily="34" charset="0"/>
                <a:ea typeface="Calibri" panose="020F0502020204030204" pitchFamily="34" charset="0"/>
                <a:cs typeface="Arial" panose="020B0604020202020204" pitchFamily="34" charset="0"/>
              </a:rPr>
              <a:t>JXS is more often seen with larger lesions and when there is compression of both the </a:t>
            </a:r>
            <a:r>
              <a:rPr lang="en-CA" sz="1100" dirty="0" err="1">
                <a:effectLst/>
                <a:latin typeface="Arial" panose="020B0604020202020204" pitchFamily="34" charset="0"/>
                <a:ea typeface="Calibri" panose="020F0502020204030204" pitchFamily="34" charset="0"/>
                <a:cs typeface="Arial" panose="020B0604020202020204" pitchFamily="34" charset="0"/>
              </a:rPr>
              <a:t>prechiasmatic</a:t>
            </a:r>
            <a:r>
              <a:rPr lang="en-CA" sz="1100" dirty="0">
                <a:effectLst/>
                <a:latin typeface="Arial" panose="020B0604020202020204" pitchFamily="34" charset="0"/>
                <a:ea typeface="Calibri" panose="020F0502020204030204" pitchFamily="34" charset="0"/>
                <a:cs typeface="Arial" panose="020B0604020202020204" pitchFamily="34" charset="0"/>
              </a:rPr>
              <a:t> ON and ON-OC junction. These patients have worse presenting visual acuity and poorer outcomes. Not all patients with radiologic compression had VF defects, though 50% of patients with normal VFs had evidence of compression on the macular GCC analysis, emphasizing the importance of macular OCT in the evaluation of patients with lesions involving the OC.</a:t>
            </a:r>
          </a:p>
          <a:p>
            <a:pPr marL="0" indent="0">
              <a:lnSpc>
                <a:spcPct val="100000"/>
              </a:lnSpc>
              <a:spcBef>
                <a:spcPts val="0"/>
              </a:spcBef>
              <a:buNone/>
            </a:pPr>
            <a:endParaRPr lang="en-CA" dirty="0">
              <a:latin typeface="Arial" panose="020B0604020202020204" pitchFamily="34" charset="0"/>
              <a:ea typeface="Calibri" panose="020F0502020204030204" pitchFamily="34" charset="0"/>
              <a:cs typeface="Arial" panose="020B0604020202020204" pitchFamily="34" charset="0"/>
            </a:endParaRPr>
          </a:p>
          <a:p>
            <a:pPr marL="0" indent="0">
              <a:lnSpc>
                <a:spcPct val="100000"/>
              </a:lnSpc>
              <a:spcBef>
                <a:spcPts val="0"/>
              </a:spcBef>
              <a:buNone/>
            </a:pPr>
            <a:r>
              <a:rPr lang="en-CA" b="1" dirty="0">
                <a:effectLst/>
                <a:latin typeface="Arial" panose="020B0604020202020204" pitchFamily="34" charset="0"/>
                <a:ea typeface="Calibri" panose="020F0502020204030204" pitchFamily="34" charset="0"/>
                <a:cs typeface="Arial" panose="020B0604020202020204" pitchFamily="34" charset="0"/>
              </a:rPr>
              <a:t>Introduction </a:t>
            </a:r>
          </a:p>
          <a:p>
            <a:pPr marL="0" indent="0">
              <a:lnSpc>
                <a:spcPct val="100000"/>
              </a:lnSpc>
              <a:spcBef>
                <a:spcPts val="0"/>
              </a:spcBef>
              <a:buNone/>
            </a:pPr>
            <a:endParaRPr lang="en-CA" sz="800" b="1" dirty="0">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CA" sz="1100" dirty="0">
                <a:effectLst/>
                <a:latin typeface="Arial" panose="020B0604020202020204" pitchFamily="34" charset="0"/>
                <a:ea typeface="Calibri" panose="020F0502020204030204" pitchFamily="34" charset="0"/>
                <a:cs typeface="Arial" panose="020B0604020202020204" pitchFamily="34" charset="0"/>
              </a:rPr>
              <a:t>Classic teaching states that compression of the OC impacts decussating nasal retinal axons producing a bitemporal hemianopia (BTH) (1). In fact, visual field (VF) defects resulting from chiasmal lesions are highly variable and complete BTH is uncommon (2,3). </a:t>
            </a:r>
          </a:p>
          <a:p>
            <a:pPr marL="0" indent="0">
              <a:lnSpc>
                <a:spcPct val="107000"/>
              </a:lnSpc>
              <a:spcAft>
                <a:spcPts val="800"/>
              </a:spcAft>
              <a:buNone/>
            </a:pPr>
            <a:r>
              <a:rPr lang="en-CA" sz="1100" dirty="0">
                <a:effectLst/>
                <a:latin typeface="Arial" panose="020B0604020202020204" pitchFamily="34" charset="0"/>
                <a:ea typeface="Calibri" panose="020F0502020204030204" pitchFamily="34" charset="0"/>
                <a:cs typeface="Arial" panose="020B0604020202020204" pitchFamily="34" charset="0"/>
              </a:rPr>
              <a:t>One large series of patients with chiasmal lesions found BTH in 11% and anterior junction syndrome in 13% (4). Anterior junction syndrome, also known as junctional scotoma (JXS), refers to a specific pattern of VF loss: central defect in one eye with temporal defect, usually superiorly, in the fellow eye. This has been postulated to occur as a result of compression of the optic nerve (ON)-OC junction where crossing nasal axons were proposed to make a short anterolateral detour into ON of contralateral eye forming a structure which was termed </a:t>
            </a:r>
            <a:r>
              <a:rPr lang="en-CA" sz="1100" dirty="0" err="1">
                <a:effectLst/>
                <a:latin typeface="Arial" panose="020B0604020202020204" pitchFamily="34" charset="0"/>
                <a:ea typeface="Calibri" panose="020F0502020204030204" pitchFamily="34" charset="0"/>
                <a:cs typeface="Arial" panose="020B0604020202020204" pitchFamily="34" charset="0"/>
              </a:rPr>
              <a:t>Wilbrand’s</a:t>
            </a:r>
            <a:r>
              <a:rPr lang="en-CA" sz="1100" dirty="0">
                <a:effectLst/>
                <a:latin typeface="Arial" panose="020B0604020202020204" pitchFamily="34" charset="0"/>
                <a:ea typeface="Calibri" panose="020F0502020204030204" pitchFamily="34" charset="0"/>
                <a:cs typeface="Arial" panose="020B0604020202020204" pitchFamily="34" charset="0"/>
              </a:rPr>
              <a:t> knee (5). JXS has been reported to occur in patients with pituitary macroadenoma as well as other </a:t>
            </a:r>
            <a:r>
              <a:rPr lang="en-CA" sz="1100" dirty="0" err="1">
                <a:effectLst/>
                <a:latin typeface="Arial" panose="020B0604020202020204" pitchFamily="34" charset="0"/>
                <a:ea typeface="Calibri" panose="020F0502020204030204" pitchFamily="34" charset="0"/>
                <a:cs typeface="Arial" panose="020B0604020202020204" pitchFamily="34" charset="0"/>
              </a:rPr>
              <a:t>parasellar</a:t>
            </a:r>
            <a:r>
              <a:rPr lang="en-CA" sz="1100" dirty="0">
                <a:effectLst/>
                <a:latin typeface="Arial" panose="020B0604020202020204" pitchFamily="34" charset="0"/>
                <a:ea typeface="Calibri" panose="020F0502020204030204" pitchFamily="34" charset="0"/>
                <a:cs typeface="Arial" panose="020B0604020202020204" pitchFamily="34" charset="0"/>
              </a:rPr>
              <a:t> compressive lesions and inflammatory optic neuropathies (6-9).</a:t>
            </a:r>
          </a:p>
          <a:p>
            <a:pPr marL="0" indent="0">
              <a:lnSpc>
                <a:spcPct val="107000"/>
              </a:lnSpc>
              <a:spcAft>
                <a:spcPts val="800"/>
              </a:spcAft>
              <a:buNone/>
            </a:pPr>
            <a:endParaRPr lang="en-CA" sz="800" dirty="0">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endParaRPr lang="en-CA" sz="8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endParaRPr lang="en-CA" sz="800" dirty="0">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endParaRPr lang="en-CA" sz="11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endParaRPr lang="en-CA" sz="1100" dirty="0">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endParaRPr lang="en-CA" sz="11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endParaRPr lang="en-CA" sz="1100" dirty="0">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endParaRPr lang="en-CA" sz="11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endParaRPr lang="en-CA" sz="1100" dirty="0">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endParaRPr lang="en-CA" sz="11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endParaRPr lang="en-CA" sz="1100" dirty="0">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endParaRPr lang="en-CA" sz="1100" dirty="0">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CA" sz="1100" dirty="0">
                <a:latin typeface="Arial" panose="020B0604020202020204" pitchFamily="34" charset="0"/>
                <a:ea typeface="Calibri" panose="020F0502020204030204" pitchFamily="34" charset="0"/>
                <a:cs typeface="Arial" panose="020B0604020202020204" pitchFamily="34" charset="0"/>
              </a:rPr>
              <a:t>Figure 1. Bitemporal hemianopia (left ) and junctional scotoma (right) caused by </a:t>
            </a:r>
            <a:r>
              <a:rPr lang="en-CA" sz="1100" dirty="0" err="1">
                <a:latin typeface="Arial" panose="020B0604020202020204" pitchFamily="34" charset="0"/>
                <a:ea typeface="Calibri" panose="020F0502020204030204" pitchFamily="34" charset="0"/>
                <a:cs typeface="Arial" panose="020B0604020202020204" pitchFamily="34" charset="0"/>
              </a:rPr>
              <a:t>parasellar</a:t>
            </a:r>
            <a:r>
              <a:rPr lang="en-CA" sz="1100" dirty="0">
                <a:latin typeface="Arial" panose="020B0604020202020204" pitchFamily="34" charset="0"/>
                <a:ea typeface="Calibri" panose="020F0502020204030204" pitchFamily="34" charset="0"/>
                <a:cs typeface="Arial" panose="020B0604020202020204" pitchFamily="34" charset="0"/>
              </a:rPr>
              <a:t> lesions</a:t>
            </a:r>
            <a:endParaRPr lang="en-CA" sz="11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0000"/>
              </a:lnSpc>
              <a:spcBef>
                <a:spcPts val="0"/>
              </a:spcBef>
              <a:buNone/>
            </a:pPr>
            <a:endParaRPr lang="en-CA" b="1" dirty="0">
              <a:effectLst/>
              <a:latin typeface="Arial" panose="020B0604020202020204" pitchFamily="34" charset="0"/>
              <a:ea typeface="Calibri" panose="020F0502020204030204" pitchFamily="34" charset="0"/>
              <a:cs typeface="Arial" panose="020B0604020202020204" pitchFamily="34" charset="0"/>
            </a:endParaRPr>
          </a:p>
        </p:txBody>
      </p:sp>
      <p:sp>
        <p:nvSpPr>
          <p:cNvPr id="8" name="TextBox 7">
            <a:extLst>
              <a:ext uri="{FF2B5EF4-FFF2-40B4-BE49-F238E27FC236}">
                <a16:creationId xmlns:a16="http://schemas.microsoft.com/office/drawing/2014/main" id="{7B555120-88EB-490C-935E-42E94959B124}"/>
              </a:ext>
            </a:extLst>
          </p:cNvPr>
          <p:cNvSpPr txBox="1"/>
          <p:nvPr/>
        </p:nvSpPr>
        <p:spPr>
          <a:xfrm>
            <a:off x="12858657" y="3734020"/>
            <a:ext cx="6221506" cy="10232225"/>
          </a:xfrm>
          <a:prstGeom prst="rect">
            <a:avLst/>
          </a:prstGeom>
          <a:noFill/>
        </p:spPr>
        <p:txBody>
          <a:bodyPr wrap="square" rtlCol="0">
            <a:spAutoFit/>
          </a:bodyPr>
          <a:lstStyle/>
          <a:p>
            <a:endParaRPr lang="en-CA" sz="1100" dirty="0">
              <a:latin typeface="Arial" panose="020B0604020202020204" pitchFamily="34" charset="0"/>
              <a:ea typeface="Calibri" panose="020F0502020204030204" pitchFamily="34" charset="0"/>
              <a:cs typeface="Arial" panose="020B0604020202020204" pitchFamily="34" charset="0"/>
            </a:endParaRPr>
          </a:p>
          <a:p>
            <a:endParaRPr lang="en-CA" sz="1100" dirty="0">
              <a:effectLst/>
              <a:latin typeface="Arial" panose="020B0604020202020204" pitchFamily="34" charset="0"/>
              <a:ea typeface="Calibri" panose="020F0502020204030204" pitchFamily="34" charset="0"/>
              <a:cs typeface="Arial" panose="020B0604020202020204" pitchFamily="34" charset="0"/>
            </a:endParaRPr>
          </a:p>
          <a:p>
            <a:r>
              <a:rPr lang="en-CA" sz="1100" dirty="0">
                <a:effectLst/>
                <a:latin typeface="Arial" panose="020B0604020202020204" pitchFamily="34" charset="0"/>
                <a:ea typeface="Calibri" panose="020F0502020204030204" pitchFamily="34" charset="0"/>
                <a:cs typeface="Arial" panose="020B0604020202020204" pitchFamily="34" charset="0"/>
              </a:rPr>
              <a:t>Table 4. Pattern of ganglion cell complex thinning in different visual field patterns</a:t>
            </a:r>
            <a:r>
              <a:rPr lang="en-CA" sz="1800" dirty="0">
                <a:effectLst/>
                <a:latin typeface="Arial" panose="020B0604020202020204" pitchFamily="34" charset="0"/>
                <a:ea typeface="Calibri" panose="020F0502020204030204" pitchFamily="34" charset="0"/>
                <a:cs typeface="Arial" panose="020B0604020202020204" pitchFamily="34" charset="0"/>
              </a:rPr>
              <a:t>. </a:t>
            </a:r>
          </a:p>
          <a:p>
            <a:endParaRPr lang="en-CA" sz="1100" dirty="0">
              <a:effectLst/>
              <a:latin typeface="Arial" panose="020B0604020202020204" pitchFamily="34" charset="0"/>
              <a:ea typeface="Calibri" panose="020F0502020204030204" pitchFamily="34" charset="0"/>
              <a:cs typeface="Arial" panose="020B0604020202020204" pitchFamily="34" charset="0"/>
            </a:endParaRPr>
          </a:p>
          <a:p>
            <a:r>
              <a:rPr lang="en-CA" sz="1100" dirty="0">
                <a:effectLst/>
                <a:latin typeface="Arial" panose="020B0604020202020204" pitchFamily="34" charset="0"/>
                <a:ea typeface="Calibri" panose="020F0502020204030204" pitchFamily="34" charset="0"/>
                <a:cs typeface="Arial" panose="020B0604020202020204" pitchFamily="34" charset="0"/>
              </a:rPr>
              <a:t>32 patients completed follow-up, with a median duration of 497 days from the first to last appointment. Of the patients undergoing treatment, 63% (5/8) in JXS group had improvement in the VF compared to 100% (6/6) of patients in BTH group. VF mean deviation in the worse seeing eye in the BTH group improved with treatment (better eye: 4.4 ± 3.7 dB, worse eye: +6.1 ± 3.4 dB), while treatment did not affect mean deviation in either eye within the JXS group (better eye +2.6 ± 5.0 dB, worse eye 4.1 ± 13.4 dB). There was also a trend toward improvement in visual acuity in the worse eye in the BTH group, though this was not significant.</a:t>
            </a:r>
            <a:endParaRPr lang="en-CA" dirty="0">
              <a:latin typeface="Arial" panose="020B0604020202020204" pitchFamily="34" charset="0"/>
              <a:ea typeface="Calibri" panose="020F0502020204030204" pitchFamily="34" charset="0"/>
              <a:cs typeface="Arial" panose="020B0604020202020204" pitchFamily="34" charset="0"/>
            </a:endParaRPr>
          </a:p>
          <a:p>
            <a:endParaRPr lang="en-CA" sz="8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CA" b="1" dirty="0">
                <a:effectLst/>
                <a:latin typeface="Arial" panose="020B0604020202020204" pitchFamily="34" charset="0"/>
                <a:ea typeface="Calibri" panose="020F0502020204030204" pitchFamily="34" charset="0"/>
                <a:cs typeface="Arial" panose="020B0604020202020204" pitchFamily="34" charset="0"/>
              </a:rPr>
              <a:t>Discussion</a:t>
            </a:r>
          </a:p>
          <a:p>
            <a:pPr>
              <a:lnSpc>
                <a:spcPct val="107000"/>
              </a:lnSpc>
              <a:spcAft>
                <a:spcPts val="800"/>
              </a:spcAft>
            </a:pPr>
            <a:r>
              <a:rPr lang="en-CA" sz="1100" dirty="0">
                <a:effectLst/>
                <a:latin typeface="Arial" panose="020B0604020202020204" pitchFamily="34" charset="0"/>
                <a:ea typeface="Calibri" panose="020F0502020204030204" pitchFamily="34" charset="0"/>
                <a:cs typeface="Arial" panose="020B0604020202020204" pitchFamily="34" charset="0"/>
              </a:rPr>
              <a:t>The type of VF defect was only closely linked to lesion size, with larger lesions more likely to produce JXS. The second major finding of the present study is that radiological compression does not always lead to a VF defect as 65% of individuals with normal VFs had radiologic evidence of OC compression. </a:t>
            </a:r>
          </a:p>
          <a:p>
            <a:pPr>
              <a:lnSpc>
                <a:spcPct val="107000"/>
              </a:lnSpc>
              <a:spcAft>
                <a:spcPts val="800"/>
              </a:spcAft>
            </a:pPr>
            <a:r>
              <a:rPr lang="en-CA" sz="1100" dirty="0">
                <a:effectLst/>
                <a:latin typeface="Arial" panose="020B0604020202020204" pitchFamily="34" charset="0"/>
                <a:ea typeface="Calibri" panose="020F0502020204030204" pitchFamily="34" charset="0"/>
                <a:cs typeface="Arial" panose="020B0604020202020204" pitchFamily="34" charset="0"/>
              </a:rPr>
              <a:t>JXS on VFs has been previously proposed to specifically predict compression of </a:t>
            </a:r>
            <a:r>
              <a:rPr lang="en-CA" sz="1100" dirty="0" err="1">
                <a:effectLst/>
                <a:latin typeface="Arial" panose="020B0604020202020204" pitchFamily="34" charset="0"/>
                <a:ea typeface="Calibri" panose="020F0502020204030204" pitchFamily="34" charset="0"/>
                <a:cs typeface="Arial" panose="020B0604020202020204" pitchFamily="34" charset="0"/>
              </a:rPr>
              <a:t>Wilbrand’s</a:t>
            </a:r>
            <a:r>
              <a:rPr lang="en-CA" sz="1100" dirty="0">
                <a:effectLst/>
                <a:latin typeface="Arial" panose="020B0604020202020204" pitchFamily="34" charset="0"/>
                <a:ea typeface="Calibri" panose="020F0502020204030204" pitchFamily="34" charset="0"/>
                <a:cs typeface="Arial" panose="020B0604020202020204" pitchFamily="34" charset="0"/>
              </a:rPr>
              <a:t> knee at the nasal ON-OC junction (5). While all JXS patients did have ON-OC junction compression, it was not always from the nasal direction thus disproving the theory that compression of </a:t>
            </a:r>
            <a:r>
              <a:rPr lang="en-CA" sz="1100" dirty="0" err="1">
                <a:effectLst/>
                <a:latin typeface="Arial" panose="020B0604020202020204" pitchFamily="34" charset="0"/>
                <a:ea typeface="Calibri" panose="020F0502020204030204" pitchFamily="34" charset="0"/>
                <a:cs typeface="Arial" panose="020B0604020202020204" pitchFamily="34" charset="0"/>
              </a:rPr>
              <a:t>Wilbrand’s</a:t>
            </a:r>
            <a:r>
              <a:rPr lang="en-CA" sz="1100" dirty="0">
                <a:effectLst/>
                <a:latin typeface="Arial" panose="020B0604020202020204" pitchFamily="34" charset="0"/>
                <a:ea typeface="Calibri" panose="020F0502020204030204" pitchFamily="34" charset="0"/>
                <a:cs typeface="Arial" panose="020B0604020202020204" pitchFamily="34" charset="0"/>
              </a:rPr>
              <a:t> knee is required to produce JXS. JXS can alternately be explained by the lesion compressing the </a:t>
            </a:r>
            <a:r>
              <a:rPr lang="en-CA" sz="1100" dirty="0" err="1">
                <a:effectLst/>
                <a:latin typeface="Arial" panose="020B0604020202020204" pitchFamily="34" charset="0"/>
                <a:ea typeface="Calibri" panose="020F0502020204030204" pitchFamily="34" charset="0"/>
                <a:cs typeface="Arial" panose="020B0604020202020204" pitchFamily="34" charset="0"/>
              </a:rPr>
              <a:t>prechiasmatic</a:t>
            </a:r>
            <a:r>
              <a:rPr lang="en-CA" sz="1100" dirty="0">
                <a:effectLst/>
                <a:latin typeface="Arial" panose="020B0604020202020204" pitchFamily="34" charset="0"/>
                <a:ea typeface="Calibri" panose="020F0502020204030204" pitchFamily="34" charset="0"/>
                <a:cs typeface="Arial" panose="020B0604020202020204" pitchFamily="34" charset="0"/>
              </a:rPr>
              <a:t> ON </a:t>
            </a:r>
            <a:r>
              <a:rPr lang="en-CA" sz="1100" dirty="0" err="1">
                <a:effectLst/>
                <a:latin typeface="Arial" panose="020B0604020202020204" pitchFamily="34" charset="0"/>
                <a:ea typeface="Calibri" panose="020F0502020204030204" pitchFamily="34" charset="0"/>
                <a:cs typeface="Arial" panose="020B0604020202020204" pitchFamily="34" charset="0"/>
              </a:rPr>
              <a:t>on</a:t>
            </a:r>
            <a:r>
              <a:rPr lang="en-CA" sz="1100" dirty="0">
                <a:effectLst/>
                <a:latin typeface="Arial" panose="020B0604020202020204" pitchFamily="34" charset="0"/>
                <a:ea typeface="Calibri" panose="020F0502020204030204" pitchFamily="34" charset="0"/>
                <a:cs typeface="Arial" panose="020B0604020202020204" pitchFamily="34" charset="0"/>
              </a:rPr>
              <a:t> one side creating a diffuse or central VF defect, extending to compress the nearby OC thus producing bitemporal field loss which is discernable in the fellow eye where central vision is spared. Compression of the </a:t>
            </a:r>
            <a:r>
              <a:rPr lang="en-CA" sz="1100" dirty="0" err="1">
                <a:effectLst/>
                <a:latin typeface="Arial" panose="020B0604020202020204" pitchFamily="34" charset="0"/>
                <a:ea typeface="Calibri" panose="020F0502020204030204" pitchFamily="34" charset="0"/>
                <a:cs typeface="Arial" panose="020B0604020202020204" pitchFamily="34" charset="0"/>
              </a:rPr>
              <a:t>prechiasmatic</a:t>
            </a:r>
            <a:r>
              <a:rPr lang="en-CA" sz="1100" dirty="0">
                <a:effectLst/>
                <a:latin typeface="Arial" panose="020B0604020202020204" pitchFamily="34" charset="0"/>
                <a:ea typeface="Calibri" panose="020F0502020204030204" pitchFamily="34" charset="0"/>
                <a:cs typeface="Arial" panose="020B0604020202020204" pitchFamily="34" charset="0"/>
              </a:rPr>
              <a:t> ON in JXS likely also accounts for the worse presenting visual acuity in these patients. </a:t>
            </a:r>
          </a:p>
          <a:p>
            <a:pPr>
              <a:lnSpc>
                <a:spcPct val="107000"/>
              </a:lnSpc>
              <a:spcAft>
                <a:spcPts val="800"/>
              </a:spcAft>
            </a:pPr>
            <a:r>
              <a:rPr lang="en-CA" sz="1100" dirty="0">
                <a:effectLst/>
                <a:latin typeface="Arial" panose="020B0604020202020204" pitchFamily="34" charset="0"/>
                <a:ea typeface="Calibri" panose="020F0502020204030204" pitchFamily="34" charset="0"/>
                <a:cs typeface="Arial" panose="020B0604020202020204" pitchFamily="34" charset="0"/>
              </a:rPr>
              <a:t>All patients with a </a:t>
            </a:r>
            <a:r>
              <a:rPr lang="en-CA" sz="1100" dirty="0" err="1">
                <a:effectLst/>
                <a:latin typeface="Arial" panose="020B0604020202020204" pitchFamily="34" charset="0"/>
                <a:ea typeface="Calibri" panose="020F0502020204030204" pitchFamily="34" charset="0"/>
                <a:cs typeface="Arial" panose="020B0604020202020204" pitchFamily="34" charset="0"/>
              </a:rPr>
              <a:t>parasellar</a:t>
            </a:r>
            <a:r>
              <a:rPr lang="en-CA" sz="1100" dirty="0">
                <a:effectLst/>
                <a:latin typeface="Arial" panose="020B0604020202020204" pitchFamily="34" charset="0"/>
                <a:ea typeface="Calibri" panose="020F0502020204030204" pitchFamily="34" charset="0"/>
                <a:cs typeface="Arial" panose="020B0604020202020204" pitchFamily="34" charset="0"/>
              </a:rPr>
              <a:t> lesion should be evaluated with a macular OCT of the GCC as this provides a more sensitive measure of chiasmal compression than VF defects, with 50% of patients in the normal VF group showing GCC thinning. In addition, abnormalities in GCC were often more widespread than VF changes within the other groups, with bilateral diffuse thinning seen in 64% of JXS cases and 38% of BTH cases. There were a few patients in our study with VF defects with no thinning of the macular GCC. Structural changes may lag behind VF changes if chiasm compression is of new onset, and macular ganglion cells may be anatomically intact but poorly functional (10). </a:t>
            </a:r>
          </a:p>
          <a:p>
            <a:pPr>
              <a:lnSpc>
                <a:spcPct val="107000"/>
              </a:lnSpc>
              <a:spcAft>
                <a:spcPts val="800"/>
              </a:spcAft>
            </a:pPr>
            <a:r>
              <a:rPr lang="en-CA" b="1" dirty="0">
                <a:effectLst/>
                <a:latin typeface="Arial" panose="020B0604020202020204" pitchFamily="34" charset="0"/>
                <a:ea typeface="Calibri" panose="020F0502020204030204" pitchFamily="34" charset="0"/>
                <a:cs typeface="Arial" panose="020B0604020202020204" pitchFamily="34" charset="0"/>
              </a:rPr>
              <a:t>Conclusions</a:t>
            </a:r>
            <a:endParaRPr lang="en-CA"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CA" sz="1100" dirty="0">
                <a:effectLst/>
                <a:latin typeface="Arial" panose="020B0604020202020204" pitchFamily="34" charset="0"/>
                <a:ea typeface="Calibri" panose="020F0502020204030204" pitchFamily="34" charset="0"/>
                <a:cs typeface="Arial" panose="020B0604020202020204" pitchFamily="34" charset="0"/>
              </a:rPr>
              <a:t>Larger lesions are more likely to produce JXS and these patients have worse presenting vision, VFs and more thinning on OCT as well as poorer outcomes after treatment. Radiologic compression does not lead to VF defects in many cases and all patients with </a:t>
            </a:r>
            <a:r>
              <a:rPr lang="en-CA" sz="1100" dirty="0" err="1">
                <a:effectLst/>
                <a:latin typeface="Arial" panose="020B0604020202020204" pitchFamily="34" charset="0"/>
                <a:ea typeface="Calibri" panose="020F0502020204030204" pitchFamily="34" charset="0"/>
                <a:cs typeface="Arial" panose="020B0604020202020204" pitchFamily="34" charset="0"/>
              </a:rPr>
              <a:t>parasellar</a:t>
            </a:r>
            <a:r>
              <a:rPr lang="en-CA" sz="1100" dirty="0">
                <a:effectLst/>
                <a:latin typeface="Arial" panose="020B0604020202020204" pitchFamily="34" charset="0"/>
                <a:ea typeface="Calibri" panose="020F0502020204030204" pitchFamily="34" charset="0"/>
                <a:cs typeface="Arial" panose="020B0604020202020204" pitchFamily="34" charset="0"/>
              </a:rPr>
              <a:t> lesions should undergo neuro-ophthalmologic examination including OCT of the macular GCC to detect early chiasmal compression. Neuroimaging in almost all JXS cases shows involvement of both OC and </a:t>
            </a:r>
            <a:r>
              <a:rPr lang="en-CA" sz="1100" dirty="0" err="1">
                <a:effectLst/>
                <a:latin typeface="Arial" panose="020B0604020202020204" pitchFamily="34" charset="0"/>
                <a:ea typeface="Calibri" panose="020F0502020204030204" pitchFamily="34" charset="0"/>
                <a:cs typeface="Arial" panose="020B0604020202020204" pitchFamily="34" charset="0"/>
              </a:rPr>
              <a:t>prechiasmatic</a:t>
            </a:r>
            <a:r>
              <a:rPr lang="en-CA" sz="1100" dirty="0">
                <a:effectLst/>
                <a:latin typeface="Arial" panose="020B0604020202020204" pitchFamily="34" charset="0"/>
                <a:ea typeface="Calibri" panose="020F0502020204030204" pitchFamily="34" charset="0"/>
                <a:cs typeface="Arial" panose="020B0604020202020204" pitchFamily="34" charset="0"/>
              </a:rPr>
              <a:t> ON, however, compression from both nasal and temporal sides of the OC occurred which argues against the existence of </a:t>
            </a:r>
            <a:r>
              <a:rPr lang="en-CA" sz="1100" dirty="0" err="1">
                <a:effectLst/>
                <a:latin typeface="Arial" panose="020B0604020202020204" pitchFamily="34" charset="0"/>
                <a:ea typeface="Calibri" panose="020F0502020204030204" pitchFamily="34" charset="0"/>
                <a:cs typeface="Arial" panose="020B0604020202020204" pitchFamily="34" charset="0"/>
              </a:rPr>
              <a:t>Wilbrand’s</a:t>
            </a:r>
            <a:r>
              <a:rPr lang="en-CA" sz="1100" dirty="0">
                <a:effectLst/>
                <a:latin typeface="Arial" panose="020B0604020202020204" pitchFamily="34" charset="0"/>
                <a:ea typeface="Calibri" panose="020F0502020204030204" pitchFamily="34" charset="0"/>
                <a:cs typeface="Arial" panose="020B0604020202020204" pitchFamily="34" charset="0"/>
              </a:rPr>
              <a:t> knee.</a:t>
            </a:r>
          </a:p>
          <a:p>
            <a:pPr>
              <a:lnSpc>
                <a:spcPct val="107000"/>
              </a:lnSpc>
              <a:spcAft>
                <a:spcPts val="800"/>
              </a:spcAft>
            </a:pPr>
            <a:r>
              <a:rPr lang="en-CA" sz="1200" b="1" dirty="0">
                <a:latin typeface="Arial" panose="020B0604020202020204" pitchFamily="34" charset="0"/>
                <a:ea typeface="Calibri" panose="020F0502020204030204" pitchFamily="34" charset="0"/>
                <a:cs typeface="Arial" panose="020B0604020202020204" pitchFamily="34" charset="0"/>
              </a:rPr>
              <a:t>References</a:t>
            </a:r>
          </a:p>
          <a:p>
            <a:pPr>
              <a:lnSpc>
                <a:spcPct val="107000"/>
              </a:lnSpc>
              <a:spcAft>
                <a:spcPts val="800"/>
              </a:spcAft>
            </a:pPr>
            <a:r>
              <a:rPr lang="en-CA" sz="700" dirty="0">
                <a:effectLst/>
                <a:latin typeface="Arial" panose="020B0604020202020204" pitchFamily="34" charset="0"/>
                <a:ea typeface="Calibri" panose="020F0502020204030204" pitchFamily="34" charset="0"/>
                <a:cs typeface="Arial" panose="020B0604020202020204" pitchFamily="34" charset="0"/>
              </a:rPr>
              <a:t>1. O'Connell JE. The anatomy of the optic chiasma and heteronymous hemianopia. J Neurol </a:t>
            </a:r>
            <a:r>
              <a:rPr lang="en-CA" sz="700" dirty="0" err="1">
                <a:effectLst/>
                <a:latin typeface="Arial" panose="020B0604020202020204" pitchFamily="34" charset="0"/>
                <a:ea typeface="Calibri" panose="020F0502020204030204" pitchFamily="34" charset="0"/>
                <a:cs typeface="Arial" panose="020B0604020202020204" pitchFamily="34" charset="0"/>
              </a:rPr>
              <a:t>Neurosurg</a:t>
            </a:r>
            <a:r>
              <a:rPr lang="en-CA" sz="700" dirty="0">
                <a:effectLst/>
                <a:latin typeface="Arial" panose="020B0604020202020204" pitchFamily="34" charset="0"/>
                <a:ea typeface="Calibri" panose="020F0502020204030204" pitchFamily="34" charset="0"/>
                <a:cs typeface="Arial" panose="020B0604020202020204" pitchFamily="34" charset="0"/>
              </a:rPr>
              <a:t> Psychiatry. 1973;36(5):710-23.  2. Lee JP, Park IW, Chung YS. The volume of tumor mass and visual field defect in patients with pituitary macroadenoma. Korean J </a:t>
            </a:r>
            <a:r>
              <a:rPr lang="en-CA" sz="700" dirty="0" err="1">
                <a:effectLst/>
                <a:latin typeface="Arial" panose="020B0604020202020204" pitchFamily="34" charset="0"/>
                <a:ea typeface="Calibri" panose="020F0502020204030204" pitchFamily="34" charset="0"/>
                <a:cs typeface="Arial" panose="020B0604020202020204" pitchFamily="34" charset="0"/>
              </a:rPr>
              <a:t>Ophthalmol</a:t>
            </a:r>
            <a:r>
              <a:rPr lang="en-CA" sz="700" dirty="0">
                <a:effectLst/>
                <a:latin typeface="Arial" panose="020B0604020202020204" pitchFamily="34" charset="0"/>
                <a:ea typeface="Calibri" panose="020F0502020204030204" pitchFamily="34" charset="0"/>
                <a:cs typeface="Arial" panose="020B0604020202020204" pitchFamily="34" charset="0"/>
              </a:rPr>
              <a:t>. 2011;25(1):37-41.  3. Lee IH, Miller NR, Zan E </a:t>
            </a:r>
            <a:r>
              <a:rPr lang="en-CA" sz="700" dirty="0" err="1">
                <a:effectLst/>
                <a:latin typeface="Arial" panose="020B0604020202020204" pitchFamily="34" charset="0"/>
                <a:ea typeface="Calibri" panose="020F0502020204030204" pitchFamily="34" charset="0"/>
                <a:cs typeface="Arial" panose="020B0604020202020204" pitchFamily="34" charset="0"/>
              </a:rPr>
              <a:t>etal</a:t>
            </a:r>
            <a:r>
              <a:rPr lang="en-CA" sz="700" dirty="0">
                <a:effectLst/>
                <a:latin typeface="Arial" panose="020B0604020202020204" pitchFamily="34" charset="0"/>
                <a:ea typeface="Calibri" panose="020F0502020204030204" pitchFamily="34" charset="0"/>
                <a:cs typeface="Arial" panose="020B0604020202020204" pitchFamily="34" charset="0"/>
              </a:rPr>
              <a:t>. Visual Defects in Patients With Pituitary Adenomas: The Myth of Bitemporal Hemianopsia. Am J </a:t>
            </a:r>
            <a:r>
              <a:rPr lang="en-CA" sz="700" dirty="0" err="1">
                <a:effectLst/>
                <a:latin typeface="Arial" panose="020B0604020202020204" pitchFamily="34" charset="0"/>
                <a:ea typeface="Calibri" panose="020F0502020204030204" pitchFamily="34" charset="0"/>
                <a:cs typeface="Arial" panose="020B0604020202020204" pitchFamily="34" charset="0"/>
              </a:rPr>
              <a:t>Roentgenol</a:t>
            </a:r>
            <a:r>
              <a:rPr lang="en-CA" sz="700" dirty="0">
                <a:effectLst/>
                <a:latin typeface="Arial" panose="020B0604020202020204" pitchFamily="34" charset="0"/>
                <a:ea typeface="Calibri" panose="020F0502020204030204" pitchFamily="34" charset="0"/>
                <a:cs typeface="Arial" panose="020B0604020202020204" pitchFamily="34" charset="0"/>
              </a:rPr>
              <a:t>. 2015;205(5):W512-8 </a:t>
            </a:r>
            <a:r>
              <a:rPr lang="en-CA" sz="700" dirty="0">
                <a:latin typeface="Arial" panose="020B0604020202020204" pitchFamily="34" charset="0"/>
                <a:ea typeface="Calibri" panose="020F0502020204030204" pitchFamily="34" charset="0"/>
                <a:cs typeface="Arial" panose="020B0604020202020204" pitchFamily="34" charset="0"/>
              </a:rPr>
              <a:t>  </a:t>
            </a:r>
            <a:r>
              <a:rPr lang="en-CA" sz="700" kern="1800" dirty="0">
                <a:effectLst/>
                <a:latin typeface="Arial" panose="020B0604020202020204" pitchFamily="34" charset="0"/>
                <a:ea typeface="Times New Roman" panose="02020603050405020304" pitchFamily="18" charset="0"/>
                <a:cs typeface="Arial" panose="020B0604020202020204" pitchFamily="34" charset="0"/>
              </a:rPr>
              <a:t>4. Schiefer U, </a:t>
            </a:r>
            <a:r>
              <a:rPr lang="en-CA" sz="700" kern="1800" dirty="0" err="1">
                <a:effectLst/>
                <a:latin typeface="Arial" panose="020B0604020202020204" pitchFamily="34" charset="0"/>
                <a:ea typeface="Times New Roman" panose="02020603050405020304" pitchFamily="18" charset="0"/>
                <a:cs typeface="Arial" panose="020B0604020202020204" pitchFamily="34" charset="0"/>
              </a:rPr>
              <a:t>Isbert</a:t>
            </a:r>
            <a:r>
              <a:rPr lang="en-CA" sz="700" kern="1800" dirty="0">
                <a:effectLst/>
                <a:latin typeface="Arial" panose="020B0604020202020204" pitchFamily="34" charset="0"/>
                <a:ea typeface="Times New Roman" panose="02020603050405020304" pitchFamily="18" charset="0"/>
                <a:cs typeface="Arial" panose="020B0604020202020204" pitchFamily="34" charset="0"/>
              </a:rPr>
              <a:t> M, </a:t>
            </a:r>
            <a:r>
              <a:rPr lang="en-CA" sz="700" kern="1800" dirty="0" err="1">
                <a:effectLst/>
                <a:latin typeface="Arial" panose="020B0604020202020204" pitchFamily="34" charset="0"/>
                <a:ea typeface="Times New Roman" panose="02020603050405020304" pitchFamily="18" charset="0"/>
                <a:cs typeface="Arial" panose="020B0604020202020204" pitchFamily="34" charset="0"/>
              </a:rPr>
              <a:t>Mikolaschek</a:t>
            </a:r>
            <a:r>
              <a:rPr lang="en-CA" sz="700" kern="1800" dirty="0">
                <a:effectLst/>
                <a:latin typeface="Arial" panose="020B0604020202020204" pitchFamily="34" charset="0"/>
                <a:ea typeface="Times New Roman" panose="02020603050405020304" pitchFamily="18" charset="0"/>
                <a:cs typeface="Arial" panose="020B0604020202020204" pitchFamily="34" charset="0"/>
              </a:rPr>
              <a:t> E et al. Distribution of scotoma pattern related to chiasmal lesions with special reference to anterior junction syndrome. </a:t>
            </a:r>
            <a:r>
              <a:rPr lang="en-CA" sz="700" dirty="0" err="1">
                <a:effectLst/>
                <a:latin typeface="Arial" panose="020B0604020202020204" pitchFamily="34" charset="0"/>
                <a:ea typeface="Times New Roman" panose="02020603050405020304" pitchFamily="18" charset="0"/>
                <a:cs typeface="Arial" panose="020B0604020202020204" pitchFamily="34" charset="0"/>
              </a:rPr>
              <a:t>Graefes</a:t>
            </a:r>
            <a:r>
              <a:rPr lang="en-CA" sz="700" dirty="0">
                <a:effectLst/>
                <a:latin typeface="Arial" panose="020B0604020202020204" pitchFamily="34" charset="0"/>
                <a:ea typeface="Times New Roman" panose="02020603050405020304" pitchFamily="18" charset="0"/>
                <a:cs typeface="Arial" panose="020B0604020202020204" pitchFamily="34" charset="0"/>
              </a:rPr>
              <a:t> Arch Clin Exp </a:t>
            </a:r>
            <a:r>
              <a:rPr lang="en-CA" sz="700" dirty="0" err="1">
                <a:effectLst/>
                <a:latin typeface="Arial" panose="020B0604020202020204" pitchFamily="34" charset="0"/>
                <a:ea typeface="Times New Roman" panose="02020603050405020304" pitchFamily="18" charset="0"/>
                <a:cs typeface="Arial" panose="020B0604020202020204" pitchFamily="34" charset="0"/>
              </a:rPr>
              <a:t>Ophthalmol</a:t>
            </a:r>
            <a:r>
              <a:rPr lang="en-CA" sz="700" dirty="0">
                <a:effectLst/>
                <a:latin typeface="Arial" panose="020B0604020202020204" pitchFamily="34" charset="0"/>
                <a:ea typeface="Times New Roman" panose="02020603050405020304" pitchFamily="18" charset="0"/>
                <a:cs typeface="Arial" panose="020B0604020202020204" pitchFamily="34" charset="0"/>
              </a:rPr>
              <a:t>. 2004;242(6):468-77. </a:t>
            </a:r>
            <a:r>
              <a:rPr lang="en-CA" sz="700" dirty="0">
                <a:latin typeface="Arial" panose="020B0604020202020204" pitchFamily="34" charset="0"/>
                <a:ea typeface="Times New Roman" panose="02020603050405020304" pitchFamily="18" charset="0"/>
                <a:cs typeface="Arial" panose="020B0604020202020204" pitchFamily="34" charset="0"/>
              </a:rPr>
              <a:t> </a:t>
            </a:r>
            <a:r>
              <a:rPr lang="en-CA" sz="700" dirty="0">
                <a:effectLst/>
                <a:latin typeface="Arial" panose="020B0604020202020204" pitchFamily="34" charset="0"/>
                <a:ea typeface="Calibri" panose="020F0502020204030204" pitchFamily="34" charset="0"/>
                <a:cs typeface="Arial" panose="020B0604020202020204" pitchFamily="34" charset="0"/>
              </a:rPr>
              <a:t>5. </a:t>
            </a:r>
            <a:r>
              <a:rPr lang="en-CA" sz="700" dirty="0" err="1">
                <a:effectLst/>
                <a:latin typeface="Arial" panose="020B0604020202020204" pitchFamily="34" charset="0"/>
                <a:ea typeface="Calibri" panose="020F0502020204030204" pitchFamily="34" charset="0"/>
                <a:cs typeface="Arial" panose="020B0604020202020204" pitchFamily="34" charset="0"/>
              </a:rPr>
              <a:t>Wilbrand</a:t>
            </a:r>
            <a:r>
              <a:rPr lang="en-CA" sz="700" dirty="0">
                <a:effectLst/>
                <a:latin typeface="Arial" panose="020B0604020202020204" pitchFamily="34" charset="0"/>
                <a:ea typeface="Calibri" panose="020F0502020204030204" pitchFamily="34" charset="0"/>
                <a:cs typeface="Arial" panose="020B0604020202020204" pitchFamily="34" charset="0"/>
              </a:rPr>
              <a:t> H, </a:t>
            </a:r>
            <a:r>
              <a:rPr lang="en-CA" sz="700" dirty="0" err="1">
                <a:effectLst/>
                <a:latin typeface="Arial" panose="020B0604020202020204" pitchFamily="34" charset="0"/>
                <a:ea typeface="Calibri" panose="020F0502020204030204" pitchFamily="34" charset="0"/>
                <a:cs typeface="Arial" panose="020B0604020202020204" pitchFamily="34" charset="0"/>
              </a:rPr>
              <a:t>Saenger</a:t>
            </a:r>
            <a:r>
              <a:rPr lang="en-CA" sz="700" dirty="0">
                <a:effectLst/>
                <a:latin typeface="Arial" panose="020B0604020202020204" pitchFamily="34" charset="0"/>
                <a:ea typeface="Calibri" panose="020F0502020204030204" pitchFamily="34" charset="0"/>
                <a:cs typeface="Arial" panose="020B0604020202020204" pitchFamily="34" charset="0"/>
              </a:rPr>
              <a:t> A. Die </a:t>
            </a:r>
            <a:r>
              <a:rPr lang="en-CA" sz="700" dirty="0" err="1">
                <a:effectLst/>
                <a:latin typeface="Arial" panose="020B0604020202020204" pitchFamily="34" charset="0"/>
                <a:ea typeface="Calibri" panose="020F0502020204030204" pitchFamily="34" charset="0"/>
                <a:cs typeface="Arial" panose="020B0604020202020204" pitchFamily="34" charset="0"/>
              </a:rPr>
              <a:t>Neurologie</a:t>
            </a:r>
            <a:r>
              <a:rPr lang="en-CA" sz="700" dirty="0">
                <a:effectLst/>
                <a:latin typeface="Arial" panose="020B0604020202020204" pitchFamily="34" charset="0"/>
                <a:ea typeface="Calibri" panose="020F0502020204030204" pitchFamily="34" charset="0"/>
                <a:cs typeface="Arial" panose="020B0604020202020204" pitchFamily="34" charset="0"/>
              </a:rPr>
              <a:t> des Auges 3(1). Wiesbaden, Germany: J. Bergmann, 1904:98–120.  </a:t>
            </a:r>
            <a:r>
              <a:rPr lang="en-CA" sz="700" kern="1800" dirty="0">
                <a:effectLst/>
                <a:latin typeface="Arial" panose="020B0604020202020204" pitchFamily="34" charset="0"/>
                <a:ea typeface="Times New Roman" panose="02020603050405020304" pitchFamily="18" charset="0"/>
                <a:cs typeface="Arial" panose="020B0604020202020204" pitchFamily="34" charset="0"/>
              </a:rPr>
              <a:t>6. </a:t>
            </a:r>
            <a:r>
              <a:rPr lang="en-CA" sz="700" kern="1800" dirty="0" err="1">
                <a:effectLst/>
                <a:latin typeface="Arial" panose="020B0604020202020204" pitchFamily="34" charset="0"/>
                <a:ea typeface="Times New Roman" panose="02020603050405020304" pitchFamily="18" charset="0"/>
                <a:cs typeface="Arial" panose="020B0604020202020204" pitchFamily="34" charset="0"/>
              </a:rPr>
              <a:t>Jin</a:t>
            </a:r>
            <a:r>
              <a:rPr lang="en-CA" sz="700" kern="1800" dirty="0">
                <a:effectLst/>
                <a:latin typeface="Arial" panose="020B0604020202020204" pitchFamily="34" charset="0"/>
                <a:ea typeface="Times New Roman" panose="02020603050405020304" pitchFamily="18" charset="0"/>
                <a:cs typeface="Arial" panose="020B0604020202020204" pitchFamily="34" charset="0"/>
              </a:rPr>
              <a:t> HD, O’Brien JC, </a:t>
            </a:r>
            <a:r>
              <a:rPr lang="en-CA" sz="700" kern="1800" dirty="0" err="1">
                <a:effectLst/>
                <a:latin typeface="Arial" panose="020B0604020202020204" pitchFamily="34" charset="0"/>
                <a:ea typeface="Times New Roman" panose="02020603050405020304" pitchFamily="18" charset="0"/>
                <a:cs typeface="Arial" panose="020B0604020202020204" pitchFamily="34" charset="0"/>
              </a:rPr>
              <a:t>Siatkowski</a:t>
            </a:r>
            <a:r>
              <a:rPr lang="en-CA" sz="700" kern="1800" dirty="0">
                <a:effectLst/>
                <a:latin typeface="Arial" panose="020B0604020202020204" pitchFamily="34" charset="0"/>
                <a:ea typeface="Times New Roman" panose="02020603050405020304" pitchFamily="18" charset="0"/>
                <a:cs typeface="Arial" panose="020B0604020202020204" pitchFamily="34" charset="0"/>
              </a:rPr>
              <a:t> RM. Suprasellar arachnoid cyst causing reversible junctional scotoma. </a:t>
            </a:r>
            <a:r>
              <a:rPr lang="en-US" sz="700" kern="1800" dirty="0">
                <a:effectLst/>
                <a:latin typeface="Arial" panose="020B0604020202020204" pitchFamily="34" charset="0"/>
                <a:ea typeface="Times New Roman" panose="02020603050405020304" pitchFamily="18" charset="0"/>
                <a:cs typeface="Arial" panose="020B0604020202020204" pitchFamily="34" charset="0"/>
              </a:rPr>
              <a:t>Am J </a:t>
            </a:r>
            <a:r>
              <a:rPr lang="en-US" sz="700" kern="1800" dirty="0" err="1">
                <a:effectLst/>
                <a:latin typeface="Arial" panose="020B0604020202020204" pitchFamily="34" charset="0"/>
                <a:ea typeface="Times New Roman" panose="02020603050405020304" pitchFamily="18" charset="0"/>
                <a:cs typeface="Arial" panose="020B0604020202020204" pitchFamily="34" charset="0"/>
              </a:rPr>
              <a:t>Ophthalmol</a:t>
            </a:r>
            <a:r>
              <a:rPr lang="en-US" sz="700" kern="1800" dirty="0">
                <a:effectLst/>
                <a:latin typeface="Arial" panose="020B0604020202020204" pitchFamily="34" charset="0"/>
                <a:ea typeface="Times New Roman" panose="02020603050405020304" pitchFamily="18" charset="0"/>
                <a:cs typeface="Arial" panose="020B0604020202020204" pitchFamily="34" charset="0"/>
              </a:rPr>
              <a:t> Case Rep. </a:t>
            </a:r>
            <a:r>
              <a:rPr lang="en-CA" sz="700" dirty="0">
                <a:effectLst/>
                <a:latin typeface="Arial" panose="020B0604020202020204" pitchFamily="34" charset="0"/>
                <a:ea typeface="Times New Roman" panose="02020603050405020304" pitchFamily="18" charset="0"/>
                <a:cs typeface="Arial" panose="020B0604020202020204" pitchFamily="34" charset="0"/>
              </a:rPr>
              <a:t>2020;18:100720. </a:t>
            </a:r>
            <a:r>
              <a:rPr lang="en-CA" sz="700" dirty="0">
                <a:latin typeface="Arial" panose="020B0604020202020204" pitchFamily="34" charset="0"/>
                <a:ea typeface="Times New Roman" panose="02020603050405020304" pitchFamily="18" charset="0"/>
                <a:cs typeface="Arial" panose="020B0604020202020204" pitchFamily="34" charset="0"/>
              </a:rPr>
              <a:t> </a:t>
            </a:r>
            <a:r>
              <a:rPr lang="en-CA" sz="700" dirty="0">
                <a:effectLst/>
                <a:latin typeface="Arial" panose="020B0604020202020204" pitchFamily="34" charset="0"/>
                <a:ea typeface="Calibri" panose="020F0502020204030204" pitchFamily="34" charset="0"/>
                <a:cs typeface="Arial" panose="020B0604020202020204" pitchFamily="34" charset="0"/>
              </a:rPr>
              <a:t>7. Alvarez-Fernandez D, Rodriguez-</a:t>
            </a:r>
            <a:r>
              <a:rPr lang="en-CA" sz="700" dirty="0" err="1">
                <a:effectLst/>
                <a:latin typeface="Arial" panose="020B0604020202020204" pitchFamily="34" charset="0"/>
                <a:ea typeface="Calibri" panose="020F0502020204030204" pitchFamily="34" charset="0"/>
                <a:cs typeface="Arial" panose="020B0604020202020204" pitchFamily="34" charset="0"/>
              </a:rPr>
              <a:t>Balsera</a:t>
            </a:r>
            <a:r>
              <a:rPr lang="en-CA" sz="700" dirty="0">
                <a:effectLst/>
                <a:latin typeface="Arial" panose="020B0604020202020204" pitchFamily="34" charset="0"/>
                <a:ea typeface="Calibri" panose="020F0502020204030204" pitchFamily="34" charset="0"/>
                <a:cs typeface="Arial" panose="020B0604020202020204" pitchFamily="34" charset="0"/>
              </a:rPr>
              <a:t> C, Shehadeh-</a:t>
            </a:r>
            <a:r>
              <a:rPr lang="en-CA" sz="700" dirty="0" err="1">
                <a:effectLst/>
                <a:latin typeface="Arial" panose="020B0604020202020204" pitchFamily="34" charset="0"/>
                <a:ea typeface="Calibri" panose="020F0502020204030204" pitchFamily="34" charset="0"/>
                <a:cs typeface="Arial" panose="020B0604020202020204" pitchFamily="34" charset="0"/>
              </a:rPr>
              <a:t>Mahmalat</a:t>
            </a:r>
            <a:r>
              <a:rPr lang="en-CA" sz="700" dirty="0">
                <a:effectLst/>
                <a:latin typeface="Arial" panose="020B0604020202020204" pitchFamily="34" charset="0"/>
                <a:ea typeface="Calibri" panose="020F0502020204030204" pitchFamily="34" charset="0"/>
                <a:cs typeface="Arial" panose="020B0604020202020204" pitchFamily="34" charset="0"/>
              </a:rPr>
              <a:t> S et al. Junctional scotoma. Arch Soc </a:t>
            </a:r>
            <a:r>
              <a:rPr lang="en-CA" sz="700" dirty="0" err="1">
                <a:effectLst/>
                <a:latin typeface="Arial" panose="020B0604020202020204" pitchFamily="34" charset="0"/>
                <a:ea typeface="Calibri" panose="020F0502020204030204" pitchFamily="34" charset="0"/>
                <a:cs typeface="Arial" panose="020B0604020202020204" pitchFamily="34" charset="0"/>
              </a:rPr>
              <a:t>Esp</a:t>
            </a:r>
            <a:r>
              <a:rPr lang="en-CA" sz="700" dirty="0">
                <a:effectLst/>
                <a:latin typeface="Arial" panose="020B0604020202020204" pitchFamily="34" charset="0"/>
                <a:ea typeface="Calibri" panose="020F0502020204030204" pitchFamily="34" charset="0"/>
                <a:cs typeface="Arial" panose="020B0604020202020204" pitchFamily="34" charset="0"/>
              </a:rPr>
              <a:t> </a:t>
            </a:r>
            <a:r>
              <a:rPr lang="en-CA" sz="700" dirty="0" err="1">
                <a:effectLst/>
                <a:latin typeface="Arial" panose="020B0604020202020204" pitchFamily="34" charset="0"/>
                <a:ea typeface="Calibri" panose="020F0502020204030204" pitchFamily="34" charset="0"/>
                <a:cs typeface="Arial" panose="020B0604020202020204" pitchFamily="34" charset="0"/>
              </a:rPr>
              <a:t>Oftalmol</a:t>
            </a:r>
            <a:r>
              <a:rPr lang="en-CA" sz="700" dirty="0">
                <a:effectLst/>
                <a:latin typeface="Arial" panose="020B0604020202020204" pitchFamily="34" charset="0"/>
                <a:ea typeface="Calibri" panose="020F0502020204030204" pitchFamily="34" charset="0"/>
                <a:cs typeface="Arial" panose="020B0604020202020204" pitchFamily="34" charset="0"/>
              </a:rPr>
              <a:t>. 2019;94(9):445‐448.</a:t>
            </a:r>
            <a:r>
              <a:rPr lang="en-CA" sz="700" dirty="0">
                <a:latin typeface="Arial" panose="020B0604020202020204" pitchFamily="34" charset="0"/>
                <a:ea typeface="Calibri" panose="020F0502020204030204" pitchFamily="34" charset="0"/>
                <a:cs typeface="Arial" panose="020B0604020202020204" pitchFamily="34" charset="0"/>
              </a:rPr>
              <a:t>  </a:t>
            </a:r>
            <a:r>
              <a:rPr lang="en-CA" sz="700" dirty="0">
                <a:effectLst/>
                <a:latin typeface="Arial" panose="020B0604020202020204" pitchFamily="34" charset="0"/>
                <a:ea typeface="Times New Roman" panose="02020603050405020304" pitchFamily="18" charset="0"/>
                <a:cs typeface="Arial" panose="020B0604020202020204" pitchFamily="34" charset="0"/>
              </a:rPr>
              <a:t>8. </a:t>
            </a:r>
            <a:r>
              <a:rPr lang="en-CA" sz="700" dirty="0" err="1">
                <a:effectLst/>
                <a:latin typeface="Arial" panose="020B0604020202020204" pitchFamily="34" charset="0"/>
                <a:ea typeface="Times New Roman" panose="02020603050405020304" pitchFamily="18" charset="0"/>
                <a:cs typeface="Arial" panose="020B0604020202020204" pitchFamily="34" charset="0"/>
              </a:rPr>
              <a:t>Lavaque</a:t>
            </a:r>
            <a:r>
              <a:rPr lang="en-CA" sz="700" dirty="0">
                <a:effectLst/>
                <a:latin typeface="Arial" panose="020B0604020202020204" pitchFamily="34" charset="0"/>
                <a:ea typeface="Times New Roman" panose="02020603050405020304" pitchFamily="18" charset="0"/>
                <a:cs typeface="Arial" panose="020B0604020202020204" pitchFamily="34" charset="0"/>
              </a:rPr>
              <a:t> AJ, Yilmaz T, Cordero-Coma M. </a:t>
            </a:r>
            <a:r>
              <a:rPr lang="en-CA" sz="700" kern="1800" dirty="0">
                <a:effectLst/>
                <a:latin typeface="Arial" panose="020B0604020202020204" pitchFamily="34" charset="0"/>
                <a:ea typeface="Times New Roman" panose="02020603050405020304" pitchFamily="18" charset="0"/>
                <a:cs typeface="Arial" panose="020B0604020202020204" pitchFamily="34" charset="0"/>
              </a:rPr>
              <a:t>Localized bi-nasal macular edema in optic chiasmal syndrome. </a:t>
            </a:r>
            <a:r>
              <a:rPr lang="en-CA" sz="700" dirty="0">
                <a:effectLst/>
                <a:latin typeface="Arial" panose="020B0604020202020204" pitchFamily="34" charset="0"/>
                <a:ea typeface="Times New Roman" panose="02020603050405020304" pitchFamily="18" charset="0"/>
                <a:cs typeface="Arial" panose="020B0604020202020204" pitchFamily="34" charset="0"/>
              </a:rPr>
              <a:t>Indian J </a:t>
            </a:r>
            <a:r>
              <a:rPr lang="en-CA" sz="700" dirty="0" err="1">
                <a:effectLst/>
                <a:latin typeface="Arial" panose="020B0604020202020204" pitchFamily="34" charset="0"/>
                <a:ea typeface="Times New Roman" panose="02020603050405020304" pitchFamily="18" charset="0"/>
                <a:cs typeface="Arial" panose="020B0604020202020204" pitchFamily="34" charset="0"/>
              </a:rPr>
              <a:t>Ophthalmol</a:t>
            </a:r>
            <a:r>
              <a:rPr lang="en-CA" sz="700" dirty="0">
                <a:effectLst/>
                <a:latin typeface="Arial" panose="020B0604020202020204" pitchFamily="34" charset="0"/>
                <a:ea typeface="Times New Roman" panose="02020603050405020304" pitchFamily="18" charset="0"/>
                <a:cs typeface="Arial" panose="020B0604020202020204" pitchFamily="34" charset="0"/>
              </a:rPr>
              <a:t>. 2013;61(7):351-3.  9. Achiron L, </a:t>
            </a:r>
            <a:r>
              <a:rPr lang="en-CA" sz="700" dirty="0" err="1">
                <a:effectLst/>
                <a:latin typeface="Arial" panose="020B0604020202020204" pitchFamily="34" charset="0"/>
                <a:ea typeface="Times New Roman" panose="02020603050405020304" pitchFamily="18" charset="0"/>
                <a:cs typeface="Arial" panose="020B0604020202020204" pitchFamily="34" charset="0"/>
              </a:rPr>
              <a:t>Strominger</a:t>
            </a:r>
            <a:r>
              <a:rPr lang="en-CA" sz="700" dirty="0">
                <a:effectLst/>
                <a:latin typeface="Arial" panose="020B0604020202020204" pitchFamily="34" charset="0"/>
                <a:ea typeface="Times New Roman" panose="02020603050405020304" pitchFamily="18" charset="0"/>
                <a:cs typeface="Arial" panose="020B0604020202020204" pitchFamily="34" charset="0"/>
              </a:rPr>
              <a:t> M, </a:t>
            </a:r>
            <a:r>
              <a:rPr lang="en-CA" sz="700" dirty="0" err="1">
                <a:effectLst/>
                <a:latin typeface="Arial" panose="020B0604020202020204" pitchFamily="34" charset="0"/>
                <a:ea typeface="Times New Roman" panose="02020603050405020304" pitchFamily="18" charset="0"/>
                <a:cs typeface="Arial" panose="020B0604020202020204" pitchFamily="34" charset="0"/>
              </a:rPr>
              <a:t>Witkin</a:t>
            </a:r>
            <a:r>
              <a:rPr lang="en-CA" sz="700" dirty="0">
                <a:effectLst/>
                <a:latin typeface="Arial" panose="020B0604020202020204" pitchFamily="34" charset="0"/>
                <a:ea typeface="Times New Roman" panose="02020603050405020304" pitchFamily="18" charset="0"/>
                <a:cs typeface="Arial" panose="020B0604020202020204" pitchFamily="34" charset="0"/>
              </a:rPr>
              <a:t> N, Primo S. </a:t>
            </a:r>
            <a:r>
              <a:rPr lang="en-CA" sz="700" kern="1800" dirty="0">
                <a:effectLst/>
                <a:latin typeface="Arial" panose="020B0604020202020204" pitchFamily="34" charset="0"/>
                <a:ea typeface="Times New Roman" panose="02020603050405020304" pitchFamily="18" charset="0"/>
                <a:cs typeface="Arial" panose="020B0604020202020204" pitchFamily="34" charset="0"/>
              </a:rPr>
              <a:t>Sarcoid optic neuropathy: a case report. </a:t>
            </a:r>
            <a:r>
              <a:rPr lang="en-CA" sz="700" dirty="0">
                <a:effectLst/>
                <a:latin typeface="Arial" panose="020B0604020202020204" pitchFamily="34" charset="0"/>
                <a:ea typeface="Times New Roman" panose="02020603050405020304" pitchFamily="18" charset="0"/>
                <a:cs typeface="Arial" panose="020B0604020202020204" pitchFamily="34" charset="0"/>
              </a:rPr>
              <a:t>J Am </a:t>
            </a:r>
            <a:r>
              <a:rPr lang="en-CA" sz="700" dirty="0" err="1">
                <a:effectLst/>
                <a:latin typeface="Arial" panose="020B0604020202020204" pitchFamily="34" charset="0"/>
                <a:ea typeface="Times New Roman" panose="02020603050405020304" pitchFamily="18" charset="0"/>
                <a:cs typeface="Arial" panose="020B0604020202020204" pitchFamily="34" charset="0"/>
              </a:rPr>
              <a:t>Optom</a:t>
            </a:r>
            <a:r>
              <a:rPr lang="en-CA" sz="700" dirty="0">
                <a:effectLst/>
                <a:latin typeface="Arial" panose="020B0604020202020204" pitchFamily="34" charset="0"/>
                <a:ea typeface="Times New Roman" panose="02020603050405020304" pitchFamily="18" charset="0"/>
                <a:cs typeface="Arial" panose="020B0604020202020204" pitchFamily="34" charset="0"/>
              </a:rPr>
              <a:t> Assoc. 1995;66(10):646-51. 10. </a:t>
            </a:r>
            <a:r>
              <a:rPr lang="en-CA" sz="700" dirty="0" err="1">
                <a:effectLst/>
                <a:latin typeface="Arial" panose="020B0604020202020204" pitchFamily="34" charset="0"/>
                <a:ea typeface="Calibri" panose="020F0502020204030204" pitchFamily="34" charset="0"/>
                <a:cs typeface="Arial" panose="020B0604020202020204" pitchFamily="34" charset="0"/>
              </a:rPr>
              <a:t>Lukewich</a:t>
            </a:r>
            <a:r>
              <a:rPr lang="en-CA" sz="700" dirty="0">
                <a:effectLst/>
                <a:latin typeface="Arial" panose="020B0604020202020204" pitchFamily="34" charset="0"/>
                <a:ea typeface="Calibri" panose="020F0502020204030204" pitchFamily="34" charset="0"/>
                <a:cs typeface="Arial" panose="020B0604020202020204" pitchFamily="34" charset="0"/>
              </a:rPr>
              <a:t> MK, </a:t>
            </a:r>
            <a:r>
              <a:rPr lang="en-CA" sz="700" dirty="0" err="1">
                <a:effectLst/>
                <a:latin typeface="Arial" panose="020B0604020202020204" pitchFamily="34" charset="0"/>
                <a:ea typeface="Calibri" panose="020F0502020204030204" pitchFamily="34" charset="0"/>
                <a:cs typeface="Arial" panose="020B0604020202020204" pitchFamily="34" charset="0"/>
              </a:rPr>
              <a:t>Micieli</a:t>
            </a:r>
            <a:r>
              <a:rPr lang="en-CA" sz="700" dirty="0">
                <a:effectLst/>
                <a:latin typeface="Arial" panose="020B0604020202020204" pitchFamily="34" charset="0"/>
                <a:ea typeface="Calibri" panose="020F0502020204030204" pitchFamily="34" charset="0"/>
                <a:cs typeface="Arial" panose="020B0604020202020204" pitchFamily="34" charset="0"/>
              </a:rPr>
              <a:t> JA. Chronic chiasmal compression and persistent visual field defect without detectable changes in optical coherence tomography of the macular ganglion cell complex. Am J </a:t>
            </a:r>
            <a:r>
              <a:rPr lang="en-CA" sz="700" dirty="0" err="1">
                <a:effectLst/>
                <a:latin typeface="Arial" panose="020B0604020202020204" pitchFamily="34" charset="0"/>
                <a:ea typeface="Calibri" panose="020F0502020204030204" pitchFamily="34" charset="0"/>
                <a:cs typeface="Arial" panose="020B0604020202020204" pitchFamily="34" charset="0"/>
              </a:rPr>
              <a:t>Ophthalmol</a:t>
            </a:r>
            <a:r>
              <a:rPr lang="en-CA" sz="700" dirty="0">
                <a:effectLst/>
                <a:latin typeface="Arial" panose="020B0604020202020204" pitchFamily="34" charset="0"/>
                <a:ea typeface="Calibri" panose="020F0502020204030204" pitchFamily="34" charset="0"/>
                <a:cs typeface="Arial" panose="020B0604020202020204" pitchFamily="34" charset="0"/>
              </a:rPr>
              <a:t> Case Rep. 20191;16:100533.</a:t>
            </a:r>
            <a:endParaRPr lang="en-CA" dirty="0">
              <a:latin typeface="Arial" panose="020B0604020202020204" pitchFamily="34" charset="0"/>
              <a:cs typeface="Arial" panose="020B0604020202020204" pitchFamily="34" charset="0"/>
            </a:endParaRPr>
          </a:p>
        </p:txBody>
      </p:sp>
      <p:pic>
        <p:nvPicPr>
          <p:cNvPr id="10" name="Picture 9">
            <a:extLst>
              <a:ext uri="{FF2B5EF4-FFF2-40B4-BE49-F238E27FC236}">
                <a16:creationId xmlns:a16="http://schemas.microsoft.com/office/drawing/2014/main" id="{2742910E-0B68-43E6-95B9-797AE70A2666}"/>
              </a:ext>
            </a:extLst>
          </p:cNvPr>
          <p:cNvPicPr>
            <a:picLocks noChangeAspect="1"/>
          </p:cNvPicPr>
          <p:nvPr/>
        </p:nvPicPr>
        <p:blipFill rotWithShape="1">
          <a:blip r:embed="rId2"/>
          <a:srcRect t="2037" b="-1"/>
          <a:stretch/>
        </p:blipFill>
        <p:spPr>
          <a:xfrm>
            <a:off x="534580" y="10287000"/>
            <a:ext cx="4957482" cy="2909967"/>
          </a:xfrm>
          <a:prstGeom prst="rect">
            <a:avLst/>
          </a:prstGeom>
        </p:spPr>
      </p:pic>
      <p:sp>
        <p:nvSpPr>
          <p:cNvPr id="11" name="TextBox 10">
            <a:extLst>
              <a:ext uri="{FF2B5EF4-FFF2-40B4-BE49-F238E27FC236}">
                <a16:creationId xmlns:a16="http://schemas.microsoft.com/office/drawing/2014/main" id="{4825F648-B6AB-4C5D-93E9-54D87C447589}"/>
              </a:ext>
            </a:extLst>
          </p:cNvPr>
          <p:cNvSpPr txBox="1"/>
          <p:nvPr/>
        </p:nvSpPr>
        <p:spPr>
          <a:xfrm>
            <a:off x="6508815" y="1891558"/>
            <a:ext cx="6221506" cy="12280285"/>
          </a:xfrm>
          <a:prstGeom prst="rect">
            <a:avLst/>
          </a:prstGeom>
          <a:noFill/>
        </p:spPr>
        <p:txBody>
          <a:bodyPr wrap="square" rtlCol="0">
            <a:spAutoFit/>
          </a:bodyPr>
          <a:lstStyle/>
          <a:p>
            <a:pPr marL="0" indent="0">
              <a:buNone/>
            </a:pPr>
            <a:r>
              <a:rPr lang="en-CA" b="1" dirty="0">
                <a:latin typeface="Arial" panose="020B0604020202020204" pitchFamily="34" charset="0"/>
                <a:ea typeface="Calibri" panose="020F0502020204030204" pitchFamily="34" charset="0"/>
                <a:cs typeface="Arial" panose="020B0604020202020204" pitchFamily="34" charset="0"/>
              </a:rPr>
              <a:t>Methods</a:t>
            </a:r>
          </a:p>
          <a:p>
            <a:pPr marL="0" indent="0">
              <a:buNone/>
            </a:pPr>
            <a:endParaRPr lang="en-CA" sz="800" b="1" dirty="0">
              <a:latin typeface="Arial" panose="020B0604020202020204" pitchFamily="34" charset="0"/>
              <a:ea typeface="Calibri" panose="020F0502020204030204" pitchFamily="34" charset="0"/>
              <a:cs typeface="Arial" panose="020B0604020202020204" pitchFamily="34" charset="0"/>
            </a:endParaRPr>
          </a:p>
          <a:p>
            <a:pPr marL="0" indent="0">
              <a:buNone/>
            </a:pPr>
            <a:r>
              <a:rPr lang="en-CA" sz="1100" dirty="0">
                <a:latin typeface="Arial" panose="020B0604020202020204" pitchFamily="34" charset="0"/>
                <a:ea typeface="Calibri" panose="020F0502020204030204" pitchFamily="34" charset="0"/>
                <a:cs typeface="Arial" panose="020B0604020202020204" pitchFamily="34" charset="0"/>
              </a:rPr>
              <a:t>R</a:t>
            </a:r>
            <a:r>
              <a:rPr lang="en-CA" sz="1100" dirty="0">
                <a:effectLst/>
                <a:latin typeface="Arial" panose="020B0604020202020204" pitchFamily="34" charset="0"/>
                <a:ea typeface="Calibri" panose="020F0502020204030204" pitchFamily="34" charset="0"/>
                <a:cs typeface="Arial" panose="020B0604020202020204" pitchFamily="34" charset="0"/>
              </a:rPr>
              <a:t>etrospective chart review of patients seen in tertiary neuro-ophthalmology clinics between January 2014 and November 2020. 53 </a:t>
            </a:r>
            <a:r>
              <a:rPr lang="en-CA" sz="1100" dirty="0">
                <a:latin typeface="Arial" panose="020B0604020202020204" pitchFamily="34" charset="0"/>
                <a:ea typeface="Calibri" panose="020F0502020204030204" pitchFamily="34" charset="0"/>
                <a:cs typeface="Arial" panose="020B0604020202020204" pitchFamily="34" charset="0"/>
              </a:rPr>
              <a:t>p</a:t>
            </a:r>
            <a:r>
              <a:rPr lang="en-CA" sz="1100" dirty="0">
                <a:effectLst/>
                <a:latin typeface="Arial" panose="020B0604020202020204" pitchFamily="34" charset="0"/>
                <a:ea typeface="Calibri" panose="020F0502020204030204" pitchFamily="34" charset="0"/>
                <a:cs typeface="Arial" panose="020B0604020202020204" pitchFamily="34" charset="0"/>
              </a:rPr>
              <a:t>atients with </a:t>
            </a:r>
            <a:r>
              <a:rPr lang="en-CA" sz="1100" dirty="0" err="1">
                <a:effectLst/>
                <a:latin typeface="Arial" panose="020B0604020202020204" pitchFamily="34" charset="0"/>
                <a:ea typeface="Calibri" panose="020F0502020204030204" pitchFamily="34" charset="0"/>
                <a:cs typeface="Arial" panose="020B0604020202020204" pitchFamily="34" charset="0"/>
              </a:rPr>
              <a:t>parasellar</a:t>
            </a:r>
            <a:r>
              <a:rPr lang="en-CA" sz="1100" dirty="0">
                <a:effectLst/>
                <a:latin typeface="Arial" panose="020B0604020202020204" pitchFamily="34" charset="0"/>
                <a:ea typeface="Calibri" panose="020F0502020204030204" pitchFamily="34" charset="0"/>
                <a:cs typeface="Arial" panose="020B0604020202020204" pitchFamily="34" charset="0"/>
              </a:rPr>
              <a:t> lesions abutting the OC with no </a:t>
            </a:r>
            <a:r>
              <a:rPr lang="en-CA" sz="1100">
                <a:effectLst/>
                <a:latin typeface="Arial" panose="020B0604020202020204" pitchFamily="34" charset="0"/>
                <a:ea typeface="Calibri" panose="020F0502020204030204" pitchFamily="34" charset="0"/>
                <a:cs typeface="Arial" panose="020B0604020202020204" pitchFamily="34" charset="0"/>
              </a:rPr>
              <a:t>previous treatment and</a:t>
            </a:r>
            <a:r>
              <a:rPr lang="en-CA" sz="110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CA" sz="1100" dirty="0">
                <a:effectLst/>
                <a:latin typeface="Arial" panose="020B0604020202020204" pitchFamily="34" charset="0"/>
                <a:ea typeface="Calibri" panose="020F0502020204030204" pitchFamily="34" charset="0"/>
                <a:cs typeface="Arial" panose="020B0604020202020204" pitchFamily="34" charset="0"/>
              </a:rPr>
              <a:t>who underwent automated VF testing were included in the study. </a:t>
            </a:r>
          </a:p>
          <a:p>
            <a:pPr marL="0" indent="0">
              <a:buNone/>
            </a:pPr>
            <a:r>
              <a:rPr lang="en-CA" sz="1100" dirty="0">
                <a:effectLst/>
                <a:latin typeface="Arial" panose="020B0604020202020204" pitchFamily="34" charset="0"/>
                <a:ea typeface="Calibri" panose="020F0502020204030204" pitchFamily="34" charset="0"/>
                <a:cs typeface="Arial" panose="020B0604020202020204" pitchFamily="34" charset="0"/>
              </a:rPr>
              <a:t>VF defects on initial presentation were assessed using Humphrey 24-2 automated perimetry and classified into one of four categories: JXS, BTH, monocular defect and normal.</a:t>
            </a:r>
            <a:r>
              <a:rPr lang="en-CA" sz="1100" dirty="0">
                <a:latin typeface="Arial" panose="020B0604020202020204" pitchFamily="34" charset="0"/>
                <a:cs typeface="Arial" panose="020B0604020202020204" pitchFamily="34" charset="0"/>
              </a:rPr>
              <a:t> </a:t>
            </a:r>
            <a:r>
              <a:rPr lang="en-CA" sz="1100" dirty="0">
                <a:effectLst/>
                <a:latin typeface="Arial" panose="020B0604020202020204" pitchFamily="34" charset="0"/>
                <a:ea typeface="Calibri" panose="020F0502020204030204" pitchFamily="34" charset="0"/>
                <a:cs typeface="Arial" panose="020B0604020202020204" pitchFamily="34" charset="0"/>
              </a:rPr>
              <a:t>Where available, optical coherence tomography (OCT) of the peripapillary retinal nerve fibre layer and macular ganglion cell complex (GCC, including ganglion cell later and inner plexiform layer, Zeiss) data was included.</a:t>
            </a:r>
            <a:endParaRPr lang="en-CA" sz="1100" dirty="0">
              <a:latin typeface="Arial" panose="020B0604020202020204" pitchFamily="34" charset="0"/>
              <a:cs typeface="Arial" panose="020B0604020202020204" pitchFamily="34" charset="0"/>
            </a:endParaRPr>
          </a:p>
          <a:p>
            <a:pPr marL="0" indent="0">
              <a:buNone/>
            </a:pPr>
            <a:r>
              <a:rPr lang="en-CA" sz="1100" dirty="0">
                <a:effectLst/>
                <a:latin typeface="Arial" panose="020B0604020202020204" pitchFamily="34" charset="0"/>
                <a:ea typeface="Calibri" panose="020F0502020204030204" pitchFamily="34" charset="0"/>
                <a:cs typeface="Arial" panose="020B0604020202020204" pitchFamily="34" charset="0"/>
              </a:rPr>
              <a:t>Neuroimaging was reviewed by a single neuroradiologist (SS) who was blinded to the category of VF defect present. 52 patients had a 1.5 or 3 Tesla MRI and 1 patient had a CT scan only. Lesion volume was calculated by measuring the maximum width, height and depth then multiplying these values. OC displacement was measured by drawing a line connecting the most inferolateral aspect of the OC and measuring the perpendicular distance between this line and the inferior border of the OC at the area of maximum compression. </a:t>
            </a:r>
          </a:p>
          <a:p>
            <a:pPr marL="0" indent="0">
              <a:buNone/>
            </a:pPr>
            <a:r>
              <a:rPr lang="en-CA" sz="1100" dirty="0">
                <a:effectLst/>
                <a:latin typeface="Arial" panose="020B0604020202020204" pitchFamily="34" charset="0"/>
                <a:ea typeface="Calibri" panose="020F0502020204030204" pitchFamily="34" charset="0"/>
                <a:cs typeface="Arial" panose="020B0604020202020204" pitchFamily="34" charset="0"/>
              </a:rPr>
              <a:t>Chiasmal lesions were compared between patients with JXS, BTH, monocular VF defects and no VF defects using analysis of variance (ANOVA) testing when comparing continuous outcomes and Fisher's exact test when comparing categorical outcomes.</a:t>
            </a:r>
          </a:p>
          <a:p>
            <a:pPr marL="0" indent="0">
              <a:buNone/>
            </a:pPr>
            <a:endParaRPr lang="en-CA" sz="800" dirty="0">
              <a:latin typeface="Arial" panose="020B0604020202020204" pitchFamily="34" charset="0"/>
              <a:cs typeface="Arial" panose="020B0604020202020204" pitchFamily="34" charset="0"/>
            </a:endParaRPr>
          </a:p>
          <a:p>
            <a:pPr marL="0" indent="0">
              <a:buNone/>
            </a:pPr>
            <a:r>
              <a:rPr lang="en-CA" b="1" dirty="0">
                <a:latin typeface="Arial" panose="020B0604020202020204" pitchFamily="34" charset="0"/>
                <a:cs typeface="Arial" panose="020B0604020202020204" pitchFamily="34" charset="0"/>
              </a:rPr>
              <a:t>Results</a:t>
            </a:r>
          </a:p>
          <a:p>
            <a:pPr marL="0" indent="0">
              <a:buNone/>
            </a:pPr>
            <a:endParaRPr lang="en-CA" sz="800" b="1" dirty="0">
              <a:latin typeface="Arial" panose="020B0604020202020204" pitchFamily="34" charset="0"/>
              <a:cs typeface="Arial" panose="020B0604020202020204" pitchFamily="34" charset="0"/>
            </a:endParaRPr>
          </a:p>
          <a:p>
            <a:pPr marL="0" indent="0">
              <a:buNone/>
            </a:pPr>
            <a:endParaRPr lang="en-CA" b="1" dirty="0">
              <a:latin typeface="Arial" panose="020B0604020202020204" pitchFamily="34" charset="0"/>
              <a:cs typeface="Arial" panose="020B0604020202020204" pitchFamily="34" charset="0"/>
            </a:endParaRPr>
          </a:p>
          <a:p>
            <a:pPr marL="0" indent="0">
              <a:buNone/>
            </a:pPr>
            <a:endParaRPr lang="en-CA" b="1" dirty="0">
              <a:latin typeface="Arial" panose="020B0604020202020204" pitchFamily="34" charset="0"/>
              <a:cs typeface="Arial" panose="020B0604020202020204" pitchFamily="34" charset="0"/>
            </a:endParaRPr>
          </a:p>
          <a:p>
            <a:pPr marL="0" indent="0">
              <a:buNone/>
            </a:pPr>
            <a:endParaRPr lang="en-CA" b="1" dirty="0">
              <a:latin typeface="Arial" panose="020B0604020202020204" pitchFamily="34" charset="0"/>
              <a:cs typeface="Arial" panose="020B0604020202020204" pitchFamily="34" charset="0"/>
            </a:endParaRPr>
          </a:p>
          <a:p>
            <a:pPr marL="0" indent="0">
              <a:buNone/>
            </a:pPr>
            <a:endParaRPr lang="en-CA" b="1" dirty="0">
              <a:latin typeface="Arial" panose="020B0604020202020204" pitchFamily="34" charset="0"/>
              <a:cs typeface="Arial" panose="020B0604020202020204" pitchFamily="34" charset="0"/>
            </a:endParaRPr>
          </a:p>
          <a:p>
            <a:pPr marL="0" indent="0">
              <a:buNone/>
            </a:pPr>
            <a:endParaRPr lang="en-CA" b="1" dirty="0">
              <a:latin typeface="Arial" panose="020B0604020202020204" pitchFamily="34" charset="0"/>
              <a:cs typeface="Arial" panose="020B0604020202020204" pitchFamily="34" charset="0"/>
            </a:endParaRPr>
          </a:p>
          <a:p>
            <a:pPr marL="0" indent="0">
              <a:buNone/>
            </a:pPr>
            <a:endParaRPr lang="en-CA" b="1" dirty="0">
              <a:latin typeface="Arial" panose="020B0604020202020204" pitchFamily="34" charset="0"/>
              <a:cs typeface="Arial" panose="020B0604020202020204" pitchFamily="34" charset="0"/>
            </a:endParaRPr>
          </a:p>
          <a:p>
            <a:pPr marL="0" indent="0">
              <a:buNone/>
            </a:pPr>
            <a:endParaRPr lang="en-CA" b="1" dirty="0">
              <a:latin typeface="Arial" panose="020B0604020202020204" pitchFamily="34" charset="0"/>
              <a:cs typeface="Arial" panose="020B0604020202020204" pitchFamily="34" charset="0"/>
            </a:endParaRPr>
          </a:p>
          <a:p>
            <a:pPr marL="0" indent="0">
              <a:buNone/>
            </a:pPr>
            <a:endParaRPr lang="en-CA" b="1" dirty="0">
              <a:latin typeface="Arial" panose="020B0604020202020204" pitchFamily="34" charset="0"/>
              <a:cs typeface="Arial" panose="020B0604020202020204" pitchFamily="34" charset="0"/>
            </a:endParaRPr>
          </a:p>
          <a:p>
            <a:pPr marL="0" indent="0">
              <a:buNone/>
            </a:pPr>
            <a:endParaRPr lang="en-CA" b="1" dirty="0">
              <a:latin typeface="Arial" panose="020B0604020202020204" pitchFamily="34" charset="0"/>
              <a:cs typeface="Arial" panose="020B0604020202020204" pitchFamily="34" charset="0"/>
            </a:endParaRPr>
          </a:p>
          <a:p>
            <a:pPr marL="0" indent="0">
              <a:buNone/>
            </a:pPr>
            <a:endParaRPr lang="en-CA" b="1" dirty="0">
              <a:latin typeface="Arial" panose="020B0604020202020204" pitchFamily="34" charset="0"/>
              <a:cs typeface="Arial" panose="020B0604020202020204" pitchFamily="34" charset="0"/>
            </a:endParaRPr>
          </a:p>
          <a:p>
            <a:pPr marL="0" indent="0">
              <a:buNone/>
            </a:pPr>
            <a:endParaRPr lang="en-CA" b="1" dirty="0">
              <a:latin typeface="Arial" panose="020B0604020202020204" pitchFamily="34" charset="0"/>
              <a:cs typeface="Arial" panose="020B0604020202020204" pitchFamily="34" charset="0"/>
            </a:endParaRPr>
          </a:p>
          <a:p>
            <a:pPr marL="0" indent="0">
              <a:buNone/>
            </a:pPr>
            <a:endParaRPr lang="en-CA" b="1" dirty="0">
              <a:latin typeface="Arial" panose="020B0604020202020204" pitchFamily="34" charset="0"/>
              <a:cs typeface="Arial" panose="020B0604020202020204" pitchFamily="34" charset="0"/>
            </a:endParaRPr>
          </a:p>
          <a:p>
            <a:pPr marL="0" indent="0">
              <a:buNone/>
            </a:pPr>
            <a:r>
              <a:rPr lang="en-CA" sz="1100" dirty="0">
                <a:effectLst/>
                <a:latin typeface="Arial" panose="020B0604020202020204" pitchFamily="34" charset="0"/>
                <a:ea typeface="Calibri" panose="020F0502020204030204" pitchFamily="34" charset="0"/>
                <a:cs typeface="Arial" panose="020B0604020202020204" pitchFamily="34" charset="0"/>
              </a:rPr>
              <a:t>Table 1. Baseline clinical characteristics in patients with different patterns of visual field defect.</a:t>
            </a:r>
          </a:p>
          <a:p>
            <a:pPr marL="0" indent="0">
              <a:buNone/>
            </a:pPr>
            <a:r>
              <a:rPr lang="en-CA" sz="1100" dirty="0">
                <a:effectLst/>
                <a:latin typeface="Arial" panose="020B0604020202020204" pitchFamily="34" charset="0"/>
                <a:ea typeface="Calibri" panose="020F0502020204030204" pitchFamily="34" charset="0"/>
                <a:cs typeface="Arial" panose="020B0604020202020204" pitchFamily="34" charset="0"/>
              </a:rPr>
              <a:t> </a:t>
            </a:r>
          </a:p>
          <a:p>
            <a:pPr marL="0" indent="0">
              <a:buNone/>
            </a:pPr>
            <a:endParaRPr lang="en-CA" sz="1100" b="1" dirty="0">
              <a:latin typeface="Arial" panose="020B0604020202020204" pitchFamily="34" charset="0"/>
              <a:cs typeface="Arial" panose="020B0604020202020204" pitchFamily="34" charset="0"/>
            </a:endParaRPr>
          </a:p>
          <a:p>
            <a:pPr marL="0" indent="0">
              <a:buNone/>
            </a:pPr>
            <a:endParaRPr lang="en-CA" sz="1100" b="1" dirty="0">
              <a:latin typeface="Arial" panose="020B0604020202020204" pitchFamily="34" charset="0"/>
              <a:cs typeface="Arial" panose="020B0604020202020204" pitchFamily="34" charset="0"/>
            </a:endParaRPr>
          </a:p>
          <a:p>
            <a:pPr marL="0" indent="0">
              <a:buNone/>
            </a:pPr>
            <a:endParaRPr lang="en-CA" sz="1100" b="1" dirty="0">
              <a:latin typeface="Arial" panose="020B0604020202020204" pitchFamily="34" charset="0"/>
              <a:cs typeface="Arial" panose="020B0604020202020204" pitchFamily="34" charset="0"/>
            </a:endParaRPr>
          </a:p>
          <a:p>
            <a:pPr marL="0" indent="0">
              <a:buNone/>
            </a:pPr>
            <a:endParaRPr lang="en-CA" sz="1100" b="1" dirty="0">
              <a:latin typeface="Arial" panose="020B0604020202020204" pitchFamily="34" charset="0"/>
              <a:cs typeface="Arial" panose="020B0604020202020204" pitchFamily="34" charset="0"/>
            </a:endParaRPr>
          </a:p>
          <a:p>
            <a:pPr marL="0" indent="0">
              <a:buNone/>
            </a:pPr>
            <a:endParaRPr lang="en-CA" sz="1100" b="1" dirty="0">
              <a:latin typeface="Arial" panose="020B0604020202020204" pitchFamily="34" charset="0"/>
              <a:cs typeface="Arial" panose="020B0604020202020204" pitchFamily="34" charset="0"/>
            </a:endParaRPr>
          </a:p>
          <a:p>
            <a:pPr marL="0" indent="0">
              <a:buNone/>
            </a:pPr>
            <a:endParaRPr lang="en-CA" sz="1100" b="1" dirty="0">
              <a:latin typeface="Arial" panose="020B0604020202020204" pitchFamily="34" charset="0"/>
              <a:cs typeface="Arial" panose="020B0604020202020204" pitchFamily="34" charset="0"/>
            </a:endParaRPr>
          </a:p>
          <a:p>
            <a:pPr marL="0" indent="0">
              <a:buNone/>
            </a:pPr>
            <a:endParaRPr lang="en-CA" sz="1100" b="1" dirty="0">
              <a:latin typeface="Arial" panose="020B0604020202020204" pitchFamily="34" charset="0"/>
              <a:cs typeface="Arial" panose="020B0604020202020204" pitchFamily="34" charset="0"/>
            </a:endParaRPr>
          </a:p>
          <a:p>
            <a:pPr marL="0" indent="0">
              <a:buNone/>
            </a:pPr>
            <a:endParaRPr lang="en-CA" sz="1100" b="1" dirty="0">
              <a:latin typeface="Arial" panose="020B0604020202020204" pitchFamily="34" charset="0"/>
              <a:cs typeface="Arial" panose="020B0604020202020204" pitchFamily="34" charset="0"/>
            </a:endParaRPr>
          </a:p>
          <a:p>
            <a:pPr marL="0" indent="0">
              <a:buNone/>
            </a:pPr>
            <a:endParaRPr lang="en-CA" sz="1100" b="1" dirty="0">
              <a:latin typeface="Arial" panose="020B0604020202020204" pitchFamily="34" charset="0"/>
              <a:cs typeface="Arial" panose="020B0604020202020204" pitchFamily="34" charset="0"/>
            </a:endParaRPr>
          </a:p>
          <a:p>
            <a:pPr marL="0" indent="0">
              <a:buNone/>
            </a:pPr>
            <a:endParaRPr lang="en-CA" sz="1100" b="1" dirty="0">
              <a:latin typeface="Arial" panose="020B0604020202020204" pitchFamily="34" charset="0"/>
              <a:cs typeface="Arial" panose="020B0604020202020204" pitchFamily="34" charset="0"/>
            </a:endParaRPr>
          </a:p>
          <a:p>
            <a:pPr marL="0" indent="0">
              <a:buNone/>
            </a:pPr>
            <a:r>
              <a:rPr lang="en-CA" sz="1100" dirty="0">
                <a:effectLst/>
                <a:latin typeface="Arial" panose="020B0604020202020204" pitchFamily="34" charset="0"/>
                <a:ea typeface="Calibri" panose="020F0502020204030204" pitchFamily="34" charset="0"/>
                <a:cs typeface="Arial" panose="020B0604020202020204" pitchFamily="34" charset="0"/>
              </a:rPr>
              <a:t>Table 2. Lesion size and compression of the optic nerve, chiasm and tract on neuroimaging.</a:t>
            </a:r>
          </a:p>
          <a:p>
            <a:pPr marL="0" indent="0">
              <a:buNone/>
            </a:pPr>
            <a:endParaRPr lang="en-CA" sz="8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CA" sz="800" b="1" dirty="0">
              <a:latin typeface="Arial" panose="020B0604020202020204" pitchFamily="34" charset="0"/>
              <a:cs typeface="Arial" panose="020B0604020202020204" pitchFamily="34" charset="0"/>
            </a:endParaRPr>
          </a:p>
          <a:p>
            <a:pPr marL="0" indent="0">
              <a:buNone/>
            </a:pPr>
            <a:endParaRPr lang="en-CA" sz="1100" b="1" dirty="0">
              <a:latin typeface="Arial" panose="020B0604020202020204" pitchFamily="34" charset="0"/>
              <a:cs typeface="Arial" panose="020B0604020202020204" pitchFamily="34" charset="0"/>
            </a:endParaRPr>
          </a:p>
          <a:p>
            <a:pPr marL="0" indent="0">
              <a:buNone/>
            </a:pPr>
            <a:endParaRPr lang="en-CA" sz="1100" b="1" dirty="0">
              <a:latin typeface="Arial" panose="020B0604020202020204" pitchFamily="34" charset="0"/>
              <a:cs typeface="Arial" panose="020B0604020202020204" pitchFamily="34" charset="0"/>
            </a:endParaRPr>
          </a:p>
          <a:p>
            <a:pPr marL="0" indent="0">
              <a:buNone/>
            </a:pPr>
            <a:endParaRPr lang="en-CA" sz="1100" b="1" dirty="0">
              <a:latin typeface="Arial" panose="020B0604020202020204" pitchFamily="34" charset="0"/>
              <a:cs typeface="Arial" panose="020B0604020202020204" pitchFamily="34" charset="0"/>
            </a:endParaRPr>
          </a:p>
          <a:p>
            <a:pPr marL="0" indent="0">
              <a:buNone/>
            </a:pPr>
            <a:endParaRPr lang="en-CA" sz="1100" b="1" dirty="0">
              <a:latin typeface="Arial" panose="020B0604020202020204" pitchFamily="34" charset="0"/>
              <a:cs typeface="Arial" panose="020B0604020202020204" pitchFamily="34" charset="0"/>
            </a:endParaRPr>
          </a:p>
          <a:p>
            <a:pPr marL="0" indent="0">
              <a:buNone/>
            </a:pPr>
            <a:endParaRPr lang="en-CA" sz="1100" b="1" dirty="0">
              <a:latin typeface="Arial" panose="020B0604020202020204" pitchFamily="34" charset="0"/>
              <a:cs typeface="Arial" panose="020B0604020202020204" pitchFamily="34" charset="0"/>
            </a:endParaRPr>
          </a:p>
          <a:p>
            <a:pPr marL="0" indent="0">
              <a:buNone/>
            </a:pPr>
            <a:endParaRPr lang="en-CA" sz="1100" b="1" dirty="0">
              <a:latin typeface="Arial" panose="020B0604020202020204" pitchFamily="34" charset="0"/>
              <a:cs typeface="Arial" panose="020B0604020202020204" pitchFamily="34" charset="0"/>
            </a:endParaRPr>
          </a:p>
          <a:p>
            <a:pPr marL="0" indent="0">
              <a:buNone/>
            </a:pPr>
            <a:endParaRPr lang="en-CA" sz="1100" b="1" dirty="0">
              <a:latin typeface="Arial" panose="020B0604020202020204" pitchFamily="34" charset="0"/>
              <a:cs typeface="Arial" panose="020B0604020202020204" pitchFamily="34" charset="0"/>
            </a:endParaRPr>
          </a:p>
          <a:p>
            <a:pPr marL="0" indent="0">
              <a:buNone/>
            </a:pPr>
            <a:endParaRPr lang="en-CA" sz="1100" b="1" dirty="0">
              <a:latin typeface="Arial" panose="020B0604020202020204" pitchFamily="34" charset="0"/>
              <a:cs typeface="Arial" panose="020B0604020202020204" pitchFamily="34" charset="0"/>
            </a:endParaRPr>
          </a:p>
          <a:p>
            <a:pPr marL="0" indent="0">
              <a:buNone/>
            </a:pPr>
            <a:endParaRPr lang="en-CA" sz="1100" b="1" dirty="0">
              <a:latin typeface="Arial" panose="020B0604020202020204" pitchFamily="34" charset="0"/>
              <a:cs typeface="Arial" panose="020B0604020202020204" pitchFamily="34" charset="0"/>
            </a:endParaRPr>
          </a:p>
          <a:p>
            <a:pPr marL="0" indent="0">
              <a:buNone/>
            </a:pPr>
            <a:endParaRPr lang="en-CA" sz="1100" b="1" dirty="0">
              <a:latin typeface="Arial" panose="020B0604020202020204" pitchFamily="34" charset="0"/>
              <a:cs typeface="Arial" panose="020B0604020202020204" pitchFamily="34" charset="0"/>
            </a:endParaRPr>
          </a:p>
          <a:p>
            <a:pPr marL="0" indent="0">
              <a:buNone/>
            </a:pPr>
            <a:endParaRPr lang="en-CA" sz="11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CA" sz="1100" dirty="0">
              <a:latin typeface="Arial" panose="020B0604020202020204" pitchFamily="34" charset="0"/>
              <a:ea typeface="Calibri" panose="020F0502020204030204" pitchFamily="34" charset="0"/>
              <a:cs typeface="Arial" panose="020B0604020202020204" pitchFamily="34" charset="0"/>
            </a:endParaRPr>
          </a:p>
          <a:p>
            <a:r>
              <a:rPr lang="en-CA" sz="1100" dirty="0">
                <a:effectLst/>
                <a:latin typeface="Arial" panose="020B0604020202020204" pitchFamily="34" charset="0"/>
                <a:ea typeface="Calibri" panose="020F0502020204030204" pitchFamily="34" charset="0"/>
                <a:cs typeface="Arial" panose="020B0604020202020204" pitchFamily="34" charset="0"/>
              </a:rPr>
              <a:t>Table 3. Mean ganglion cell plus inner plexiform layer (GCL) thickness (</a:t>
            </a:r>
            <a:r>
              <a:rPr lang="en-CA" sz="1100" dirty="0" err="1">
                <a:solidFill>
                  <a:srgbClr val="222222"/>
                </a:solidFill>
                <a:effectLst/>
                <a:latin typeface="Arial" panose="020B0604020202020204" pitchFamily="34" charset="0"/>
                <a:ea typeface="Calibri" panose="020F0502020204030204" pitchFamily="34" charset="0"/>
                <a:cs typeface="Arial" panose="020B0604020202020204" pitchFamily="34" charset="0"/>
              </a:rPr>
              <a:t>μm</a:t>
            </a:r>
            <a:r>
              <a:rPr lang="en-CA" sz="1100" dirty="0">
                <a:solidFill>
                  <a:srgbClr val="222222"/>
                </a:solidFill>
                <a:effectLst/>
                <a:latin typeface="Arial" panose="020B0604020202020204" pitchFamily="34" charset="0"/>
                <a:ea typeface="Calibri" panose="020F0502020204030204" pitchFamily="34" charset="0"/>
                <a:cs typeface="Arial" panose="020B0604020202020204" pitchFamily="34" charset="0"/>
              </a:rPr>
              <a:t>) on OCT.</a:t>
            </a:r>
            <a:r>
              <a:rPr lang="en-CA" sz="1100" dirty="0">
                <a:effectLst/>
                <a:latin typeface="Arial" panose="020B0604020202020204" pitchFamily="34" charset="0"/>
                <a:ea typeface="Calibri" panose="020F0502020204030204" pitchFamily="34" charset="0"/>
                <a:cs typeface="Arial" panose="020B0604020202020204" pitchFamily="34" charset="0"/>
              </a:rPr>
              <a:t> </a:t>
            </a:r>
          </a:p>
          <a:p>
            <a:pPr marL="0" indent="0">
              <a:buNone/>
            </a:pPr>
            <a:endParaRPr lang="en-CA" sz="1100" b="1" dirty="0">
              <a:latin typeface="Arial" panose="020B0604020202020204" pitchFamily="34" charset="0"/>
              <a:cs typeface="Arial" panose="020B0604020202020204" pitchFamily="34" charset="0"/>
            </a:endParaRPr>
          </a:p>
        </p:txBody>
      </p:sp>
      <p:graphicFrame>
        <p:nvGraphicFramePr>
          <p:cNvPr id="12" name="Content Placeholder 3">
            <a:extLst>
              <a:ext uri="{FF2B5EF4-FFF2-40B4-BE49-F238E27FC236}">
                <a16:creationId xmlns:a16="http://schemas.microsoft.com/office/drawing/2014/main" id="{C1DE8A35-218E-4A1F-864B-EA6DF0B419A7}"/>
              </a:ext>
            </a:extLst>
          </p:cNvPr>
          <p:cNvGraphicFramePr>
            <a:graphicFrameLocks/>
          </p:cNvGraphicFramePr>
          <p:nvPr>
            <p:extLst>
              <p:ext uri="{D42A27DB-BD31-4B8C-83A1-F6EECF244321}">
                <p14:modId xmlns:p14="http://schemas.microsoft.com/office/powerpoint/2010/main" val="388313632"/>
              </p:ext>
            </p:extLst>
          </p:nvPr>
        </p:nvGraphicFramePr>
        <p:xfrm>
          <a:off x="6508812" y="5695289"/>
          <a:ext cx="5940333" cy="3177132"/>
        </p:xfrm>
        <a:graphic>
          <a:graphicData uri="http://schemas.openxmlformats.org/drawingml/2006/table">
            <a:tbl>
              <a:tblPr firstRow="1" firstCol="1" bandRow="1">
                <a:tableStyleId>{74C1A8A3-306A-4EB7-A6B1-4F7E0EB9C5D6}</a:tableStyleId>
              </a:tblPr>
              <a:tblGrid>
                <a:gridCol w="1393665">
                  <a:extLst>
                    <a:ext uri="{9D8B030D-6E8A-4147-A177-3AD203B41FA5}">
                      <a16:colId xmlns:a16="http://schemas.microsoft.com/office/drawing/2014/main" val="83301625"/>
                    </a:ext>
                  </a:extLst>
                </a:gridCol>
                <a:gridCol w="1136667">
                  <a:extLst>
                    <a:ext uri="{9D8B030D-6E8A-4147-A177-3AD203B41FA5}">
                      <a16:colId xmlns:a16="http://schemas.microsoft.com/office/drawing/2014/main" val="3911536366"/>
                    </a:ext>
                  </a:extLst>
                </a:gridCol>
                <a:gridCol w="1136667">
                  <a:extLst>
                    <a:ext uri="{9D8B030D-6E8A-4147-A177-3AD203B41FA5}">
                      <a16:colId xmlns:a16="http://schemas.microsoft.com/office/drawing/2014/main" val="2247763524"/>
                    </a:ext>
                  </a:extLst>
                </a:gridCol>
                <a:gridCol w="1136667">
                  <a:extLst>
                    <a:ext uri="{9D8B030D-6E8A-4147-A177-3AD203B41FA5}">
                      <a16:colId xmlns:a16="http://schemas.microsoft.com/office/drawing/2014/main" val="657890161"/>
                    </a:ext>
                  </a:extLst>
                </a:gridCol>
                <a:gridCol w="1136667">
                  <a:extLst>
                    <a:ext uri="{9D8B030D-6E8A-4147-A177-3AD203B41FA5}">
                      <a16:colId xmlns:a16="http://schemas.microsoft.com/office/drawing/2014/main" val="219425645"/>
                    </a:ext>
                  </a:extLst>
                </a:gridCol>
              </a:tblGrid>
              <a:tr h="163612">
                <a:tc>
                  <a:txBody>
                    <a:bodyPr/>
                    <a:lstStyle/>
                    <a:p>
                      <a:pPr algn="ctr">
                        <a:lnSpc>
                          <a:spcPct val="107000"/>
                        </a:lnSpc>
                        <a:spcAft>
                          <a:spcPts val="800"/>
                        </a:spcAft>
                      </a:pPr>
                      <a:r>
                        <a:rPr lang="en-US" sz="800" dirty="0">
                          <a:effectLst/>
                        </a:rPr>
                        <a:t> </a:t>
                      </a:r>
                      <a:endParaRPr lang="en-C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0094" marR="40094" marT="0" marB="0"/>
                </a:tc>
                <a:tc>
                  <a:txBody>
                    <a:bodyPr/>
                    <a:lstStyle/>
                    <a:p>
                      <a:pPr algn="ctr">
                        <a:lnSpc>
                          <a:spcPct val="107000"/>
                        </a:lnSpc>
                        <a:spcAft>
                          <a:spcPts val="800"/>
                        </a:spcAft>
                      </a:pPr>
                      <a:r>
                        <a:rPr lang="en-US" sz="1100" dirty="0">
                          <a:effectLst/>
                        </a:rPr>
                        <a:t>JXS (n=18)</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0094" marR="40094" marT="0" marB="0"/>
                </a:tc>
                <a:tc>
                  <a:txBody>
                    <a:bodyPr/>
                    <a:lstStyle/>
                    <a:p>
                      <a:pPr algn="ctr">
                        <a:lnSpc>
                          <a:spcPct val="107000"/>
                        </a:lnSpc>
                        <a:spcAft>
                          <a:spcPts val="800"/>
                        </a:spcAft>
                      </a:pPr>
                      <a:r>
                        <a:rPr lang="en-US" sz="1100" dirty="0">
                          <a:effectLst/>
                        </a:rPr>
                        <a:t>BTH (n=14)</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0094" marR="40094" marT="0" marB="0"/>
                </a:tc>
                <a:tc>
                  <a:txBody>
                    <a:bodyPr/>
                    <a:lstStyle/>
                    <a:p>
                      <a:pPr algn="ctr">
                        <a:lnSpc>
                          <a:spcPct val="107000"/>
                        </a:lnSpc>
                        <a:spcAft>
                          <a:spcPts val="800"/>
                        </a:spcAft>
                      </a:pPr>
                      <a:r>
                        <a:rPr lang="en-US" sz="1100" dirty="0">
                          <a:effectLst/>
                        </a:rPr>
                        <a:t>Monocular (n=4)</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0094" marR="40094" marT="0" marB="0"/>
                </a:tc>
                <a:tc>
                  <a:txBody>
                    <a:bodyPr/>
                    <a:lstStyle/>
                    <a:p>
                      <a:pPr algn="ctr">
                        <a:lnSpc>
                          <a:spcPct val="107000"/>
                        </a:lnSpc>
                        <a:spcAft>
                          <a:spcPts val="800"/>
                        </a:spcAft>
                      </a:pPr>
                      <a:r>
                        <a:rPr lang="en-US" sz="1100" dirty="0">
                          <a:effectLst/>
                        </a:rPr>
                        <a:t>Normal (n=17)</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0094" marR="40094" marT="0" marB="0"/>
                </a:tc>
                <a:extLst>
                  <a:ext uri="{0D108BD9-81ED-4DB2-BD59-A6C34878D82A}">
                    <a16:rowId xmlns:a16="http://schemas.microsoft.com/office/drawing/2014/main" val="3373227688"/>
                  </a:ext>
                </a:extLst>
              </a:tr>
              <a:tr h="133859">
                <a:tc>
                  <a:txBody>
                    <a:bodyPr/>
                    <a:lstStyle/>
                    <a:p>
                      <a:pPr algn="ctr">
                        <a:lnSpc>
                          <a:spcPct val="107000"/>
                        </a:lnSpc>
                        <a:spcAft>
                          <a:spcPts val="800"/>
                        </a:spcAft>
                      </a:pPr>
                      <a:r>
                        <a:rPr lang="en-US" sz="800" dirty="0">
                          <a:effectLst/>
                        </a:rPr>
                        <a:t>Age</a:t>
                      </a:r>
                      <a:endParaRPr lang="en-C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0094" marR="40094" marT="0" marB="0"/>
                </a:tc>
                <a:tc>
                  <a:txBody>
                    <a:bodyPr/>
                    <a:lstStyle/>
                    <a:p>
                      <a:pPr>
                        <a:lnSpc>
                          <a:spcPct val="107000"/>
                        </a:lnSpc>
                        <a:spcAft>
                          <a:spcPts val="800"/>
                        </a:spcAft>
                      </a:pPr>
                      <a:r>
                        <a:rPr lang="en-US" sz="900" dirty="0">
                          <a:effectLst/>
                        </a:rPr>
                        <a:t>45.2 ± 19.8</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0094" marR="40094" marT="0" marB="0"/>
                </a:tc>
                <a:tc>
                  <a:txBody>
                    <a:bodyPr/>
                    <a:lstStyle/>
                    <a:p>
                      <a:pPr>
                        <a:lnSpc>
                          <a:spcPct val="107000"/>
                        </a:lnSpc>
                        <a:spcAft>
                          <a:spcPts val="800"/>
                        </a:spcAft>
                      </a:pPr>
                      <a:r>
                        <a:rPr lang="en-US" sz="900">
                          <a:effectLst/>
                        </a:rPr>
                        <a:t>55.4 ± 16.7</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40094" marR="40094" marT="0" marB="0"/>
                </a:tc>
                <a:tc>
                  <a:txBody>
                    <a:bodyPr/>
                    <a:lstStyle/>
                    <a:p>
                      <a:pPr>
                        <a:lnSpc>
                          <a:spcPct val="107000"/>
                        </a:lnSpc>
                        <a:spcAft>
                          <a:spcPts val="800"/>
                        </a:spcAft>
                      </a:pPr>
                      <a:r>
                        <a:rPr lang="en-US" sz="900">
                          <a:effectLst/>
                        </a:rPr>
                        <a:t>44.5 ± 8.9</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40094" marR="40094" marT="0" marB="0"/>
                </a:tc>
                <a:tc>
                  <a:txBody>
                    <a:bodyPr/>
                    <a:lstStyle/>
                    <a:p>
                      <a:pPr>
                        <a:lnSpc>
                          <a:spcPct val="107000"/>
                        </a:lnSpc>
                        <a:spcAft>
                          <a:spcPts val="800"/>
                        </a:spcAft>
                      </a:pPr>
                      <a:r>
                        <a:rPr lang="en-US" sz="900" dirty="0">
                          <a:effectLst/>
                        </a:rPr>
                        <a:t>45.2 ± 16.9</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0094" marR="40094" marT="0" marB="0"/>
                </a:tc>
                <a:extLst>
                  <a:ext uri="{0D108BD9-81ED-4DB2-BD59-A6C34878D82A}">
                    <a16:rowId xmlns:a16="http://schemas.microsoft.com/office/drawing/2014/main" val="4070050768"/>
                  </a:ext>
                </a:extLst>
              </a:tr>
              <a:tr h="133859">
                <a:tc>
                  <a:txBody>
                    <a:bodyPr/>
                    <a:lstStyle/>
                    <a:p>
                      <a:pPr algn="ctr">
                        <a:lnSpc>
                          <a:spcPct val="107000"/>
                        </a:lnSpc>
                        <a:spcAft>
                          <a:spcPts val="800"/>
                        </a:spcAft>
                      </a:pPr>
                      <a:r>
                        <a:rPr lang="en-US" sz="800">
                          <a:effectLst/>
                        </a:rPr>
                        <a:t>Gender (% Female)</a:t>
                      </a:r>
                      <a:endParaRPr lang="en-CA" sz="800">
                        <a:effectLst/>
                        <a:latin typeface="Calibri" panose="020F0502020204030204" pitchFamily="34" charset="0"/>
                        <a:ea typeface="Calibri" panose="020F0502020204030204" pitchFamily="34" charset="0"/>
                        <a:cs typeface="Times New Roman" panose="02020603050405020304" pitchFamily="18" charset="0"/>
                      </a:endParaRPr>
                    </a:p>
                  </a:txBody>
                  <a:tcPr marL="40094" marR="40094" marT="0" marB="0"/>
                </a:tc>
                <a:tc>
                  <a:txBody>
                    <a:bodyPr/>
                    <a:lstStyle/>
                    <a:p>
                      <a:pPr>
                        <a:lnSpc>
                          <a:spcPct val="107000"/>
                        </a:lnSpc>
                        <a:spcAft>
                          <a:spcPts val="800"/>
                        </a:spcAft>
                      </a:pPr>
                      <a:r>
                        <a:rPr lang="en-US" sz="900">
                          <a:effectLst/>
                        </a:rPr>
                        <a:t>44.4</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40094" marR="40094" marT="0" marB="0"/>
                </a:tc>
                <a:tc>
                  <a:txBody>
                    <a:bodyPr/>
                    <a:lstStyle/>
                    <a:p>
                      <a:pPr>
                        <a:lnSpc>
                          <a:spcPct val="107000"/>
                        </a:lnSpc>
                        <a:spcAft>
                          <a:spcPts val="800"/>
                        </a:spcAft>
                      </a:pPr>
                      <a:r>
                        <a:rPr lang="en-US" sz="900">
                          <a:effectLst/>
                        </a:rPr>
                        <a:t>50.0</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40094" marR="40094" marT="0" marB="0"/>
                </a:tc>
                <a:tc>
                  <a:txBody>
                    <a:bodyPr/>
                    <a:lstStyle/>
                    <a:p>
                      <a:pPr>
                        <a:lnSpc>
                          <a:spcPct val="107000"/>
                        </a:lnSpc>
                        <a:spcAft>
                          <a:spcPts val="800"/>
                        </a:spcAft>
                      </a:pPr>
                      <a:r>
                        <a:rPr lang="en-US" sz="900">
                          <a:effectLst/>
                        </a:rPr>
                        <a:t>75.0</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40094" marR="40094" marT="0" marB="0"/>
                </a:tc>
                <a:tc>
                  <a:txBody>
                    <a:bodyPr/>
                    <a:lstStyle/>
                    <a:p>
                      <a:pPr>
                        <a:lnSpc>
                          <a:spcPct val="107000"/>
                        </a:lnSpc>
                        <a:spcAft>
                          <a:spcPts val="800"/>
                        </a:spcAft>
                      </a:pPr>
                      <a:r>
                        <a:rPr lang="en-US" sz="900">
                          <a:effectLst/>
                        </a:rPr>
                        <a:t>64.7</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40094" marR="40094" marT="0" marB="0"/>
                </a:tc>
                <a:extLst>
                  <a:ext uri="{0D108BD9-81ED-4DB2-BD59-A6C34878D82A}">
                    <a16:rowId xmlns:a16="http://schemas.microsoft.com/office/drawing/2014/main" val="3879367736"/>
                  </a:ext>
                </a:extLst>
              </a:tr>
              <a:tr h="654447">
                <a:tc>
                  <a:txBody>
                    <a:bodyPr/>
                    <a:lstStyle/>
                    <a:p>
                      <a:pPr algn="ctr">
                        <a:lnSpc>
                          <a:spcPct val="107000"/>
                        </a:lnSpc>
                        <a:spcAft>
                          <a:spcPts val="800"/>
                        </a:spcAft>
                      </a:pPr>
                      <a:r>
                        <a:rPr lang="en-US" sz="800" dirty="0">
                          <a:effectLst/>
                        </a:rPr>
                        <a:t>Presenting Symptom</a:t>
                      </a:r>
                      <a:endParaRPr lang="en-C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0094" marR="40094" marT="0" marB="0"/>
                </a:tc>
                <a:tc>
                  <a:txBody>
                    <a:bodyPr/>
                    <a:lstStyle/>
                    <a:p>
                      <a:pPr>
                        <a:lnSpc>
                          <a:spcPct val="100000"/>
                        </a:lnSpc>
                        <a:spcAft>
                          <a:spcPts val="0"/>
                        </a:spcAft>
                      </a:pPr>
                      <a:r>
                        <a:rPr lang="en-US" sz="900" dirty="0">
                          <a:effectLst/>
                        </a:rPr>
                        <a:t>Headache (4) </a:t>
                      </a:r>
                      <a:endParaRPr lang="en-CA" sz="900" dirty="0">
                        <a:effectLst/>
                      </a:endParaRPr>
                    </a:p>
                    <a:p>
                      <a:pPr>
                        <a:lnSpc>
                          <a:spcPct val="100000"/>
                        </a:lnSpc>
                        <a:spcAft>
                          <a:spcPts val="0"/>
                        </a:spcAft>
                      </a:pPr>
                      <a:r>
                        <a:rPr lang="en-US" sz="900" dirty="0">
                          <a:effectLst/>
                        </a:rPr>
                        <a:t>Unilateral Vision (9)*</a:t>
                      </a:r>
                      <a:endParaRPr lang="en-CA" sz="900" dirty="0">
                        <a:effectLst/>
                      </a:endParaRPr>
                    </a:p>
                    <a:p>
                      <a:pPr>
                        <a:lnSpc>
                          <a:spcPct val="100000"/>
                        </a:lnSpc>
                        <a:spcAft>
                          <a:spcPts val="0"/>
                        </a:spcAft>
                      </a:pPr>
                      <a:r>
                        <a:rPr lang="en-US" sz="900" dirty="0">
                          <a:effectLst/>
                        </a:rPr>
                        <a:t>Bilateral Vision (6) Asymptomatic (0)* Other/NS (3)</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0094" marR="40094" marT="0" marB="0"/>
                </a:tc>
                <a:tc>
                  <a:txBody>
                    <a:bodyPr/>
                    <a:lstStyle/>
                    <a:p>
                      <a:pPr>
                        <a:lnSpc>
                          <a:spcPct val="100000"/>
                        </a:lnSpc>
                        <a:spcAft>
                          <a:spcPts val="0"/>
                        </a:spcAft>
                      </a:pPr>
                      <a:r>
                        <a:rPr lang="en-US" sz="900" dirty="0">
                          <a:effectLst/>
                        </a:rPr>
                        <a:t>Headache (2)</a:t>
                      </a:r>
                      <a:endParaRPr lang="en-CA" sz="900" dirty="0">
                        <a:effectLst/>
                      </a:endParaRPr>
                    </a:p>
                    <a:p>
                      <a:pPr>
                        <a:lnSpc>
                          <a:spcPct val="100000"/>
                        </a:lnSpc>
                        <a:spcAft>
                          <a:spcPts val="0"/>
                        </a:spcAft>
                      </a:pPr>
                      <a:r>
                        <a:rPr lang="en-US" sz="900" dirty="0">
                          <a:effectLst/>
                        </a:rPr>
                        <a:t>Unilateral Vision (4) Bilateral Vision (3) Asymptomatic (4) Other/NS (2)</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0094" marR="40094" marT="0" marB="0"/>
                </a:tc>
                <a:tc>
                  <a:txBody>
                    <a:bodyPr/>
                    <a:lstStyle/>
                    <a:p>
                      <a:pPr>
                        <a:lnSpc>
                          <a:spcPct val="100000"/>
                        </a:lnSpc>
                        <a:spcAft>
                          <a:spcPts val="0"/>
                        </a:spcAft>
                      </a:pPr>
                      <a:r>
                        <a:rPr lang="en-US" sz="900" dirty="0">
                          <a:effectLst/>
                        </a:rPr>
                        <a:t>Headache (0) </a:t>
                      </a:r>
                      <a:endParaRPr lang="en-CA" sz="900" dirty="0">
                        <a:effectLst/>
                      </a:endParaRPr>
                    </a:p>
                    <a:p>
                      <a:pPr>
                        <a:lnSpc>
                          <a:spcPct val="100000"/>
                        </a:lnSpc>
                        <a:spcAft>
                          <a:spcPts val="0"/>
                        </a:spcAft>
                      </a:pPr>
                      <a:r>
                        <a:rPr lang="en-US" sz="900" dirty="0">
                          <a:effectLst/>
                        </a:rPr>
                        <a:t>Unilateral VA (4)* Bilateral Vision (0) Asymptomatic (0) Other/NS (1)</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0094" marR="40094" marT="0" marB="0"/>
                </a:tc>
                <a:tc>
                  <a:txBody>
                    <a:bodyPr/>
                    <a:lstStyle/>
                    <a:p>
                      <a:pPr>
                        <a:lnSpc>
                          <a:spcPct val="100000"/>
                        </a:lnSpc>
                        <a:spcAft>
                          <a:spcPts val="0"/>
                        </a:spcAft>
                      </a:pPr>
                      <a:r>
                        <a:rPr lang="en-US" sz="900">
                          <a:effectLst/>
                        </a:rPr>
                        <a:t>Headache (3)</a:t>
                      </a:r>
                      <a:endParaRPr lang="en-CA" sz="900">
                        <a:effectLst/>
                      </a:endParaRPr>
                    </a:p>
                    <a:p>
                      <a:pPr>
                        <a:lnSpc>
                          <a:spcPct val="100000"/>
                        </a:lnSpc>
                        <a:spcAft>
                          <a:spcPts val="0"/>
                        </a:spcAft>
                      </a:pPr>
                      <a:r>
                        <a:rPr lang="en-US" sz="900">
                          <a:effectLst/>
                        </a:rPr>
                        <a:t>Unilateral Vision (0)</a:t>
                      </a:r>
                      <a:endParaRPr lang="en-CA" sz="900">
                        <a:effectLst/>
                      </a:endParaRPr>
                    </a:p>
                    <a:p>
                      <a:pPr>
                        <a:lnSpc>
                          <a:spcPct val="100000"/>
                        </a:lnSpc>
                        <a:spcAft>
                          <a:spcPts val="0"/>
                        </a:spcAft>
                      </a:pPr>
                      <a:r>
                        <a:rPr lang="en-US" sz="900">
                          <a:effectLst/>
                        </a:rPr>
                        <a:t>Bilateral Vision (1) Asymptomatic (9) </a:t>
                      </a:r>
                      <a:endParaRPr lang="en-CA" sz="900">
                        <a:effectLst/>
                      </a:endParaRPr>
                    </a:p>
                    <a:p>
                      <a:pPr>
                        <a:lnSpc>
                          <a:spcPct val="100000"/>
                        </a:lnSpc>
                        <a:spcAft>
                          <a:spcPts val="0"/>
                        </a:spcAft>
                      </a:pPr>
                      <a:r>
                        <a:rPr lang="en-US" sz="900">
                          <a:effectLst/>
                        </a:rPr>
                        <a:t>Other/NS (5)</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40094" marR="40094" marT="0" marB="0"/>
                </a:tc>
                <a:extLst>
                  <a:ext uri="{0D108BD9-81ED-4DB2-BD59-A6C34878D82A}">
                    <a16:rowId xmlns:a16="http://schemas.microsoft.com/office/drawing/2014/main" val="32636999"/>
                  </a:ext>
                </a:extLst>
              </a:tr>
              <a:tr h="984976">
                <a:tc>
                  <a:txBody>
                    <a:bodyPr/>
                    <a:lstStyle/>
                    <a:p>
                      <a:pPr algn="ctr">
                        <a:lnSpc>
                          <a:spcPct val="107000"/>
                        </a:lnSpc>
                        <a:spcAft>
                          <a:spcPts val="800"/>
                        </a:spcAft>
                      </a:pPr>
                      <a:r>
                        <a:rPr lang="en-US" sz="800" dirty="0">
                          <a:effectLst/>
                        </a:rPr>
                        <a:t>Lesion Type</a:t>
                      </a:r>
                      <a:endParaRPr lang="en-C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0094" marR="40094" marT="0" marB="0"/>
                </a:tc>
                <a:tc>
                  <a:txBody>
                    <a:bodyPr/>
                    <a:lstStyle/>
                    <a:p>
                      <a:pPr>
                        <a:lnSpc>
                          <a:spcPct val="100000"/>
                        </a:lnSpc>
                        <a:spcAft>
                          <a:spcPts val="0"/>
                        </a:spcAft>
                      </a:pPr>
                      <a:r>
                        <a:rPr lang="en-US" sz="900" dirty="0">
                          <a:effectLst/>
                        </a:rPr>
                        <a:t>Pituitary adenoma (5)*</a:t>
                      </a:r>
                      <a:endParaRPr lang="en-CA" sz="900" dirty="0">
                        <a:effectLst/>
                      </a:endParaRPr>
                    </a:p>
                    <a:p>
                      <a:pPr>
                        <a:lnSpc>
                          <a:spcPct val="100000"/>
                        </a:lnSpc>
                        <a:spcAft>
                          <a:spcPts val="0"/>
                        </a:spcAft>
                      </a:pPr>
                      <a:r>
                        <a:rPr lang="en-US" sz="900" dirty="0" err="1">
                          <a:effectLst/>
                        </a:rPr>
                        <a:t>Rathke's</a:t>
                      </a:r>
                      <a:r>
                        <a:rPr lang="en-US" sz="900" dirty="0">
                          <a:effectLst/>
                        </a:rPr>
                        <a:t> Cyst (1)</a:t>
                      </a:r>
                      <a:endParaRPr lang="en-CA" sz="900" dirty="0">
                        <a:effectLst/>
                      </a:endParaRPr>
                    </a:p>
                    <a:p>
                      <a:pPr>
                        <a:lnSpc>
                          <a:spcPct val="100000"/>
                        </a:lnSpc>
                        <a:spcAft>
                          <a:spcPts val="0"/>
                        </a:spcAft>
                      </a:pPr>
                      <a:r>
                        <a:rPr lang="en-US" sz="900" dirty="0">
                          <a:effectLst/>
                        </a:rPr>
                        <a:t>Craniopharyngioma (4) Meningioma (3)</a:t>
                      </a:r>
                      <a:endParaRPr lang="en-CA" sz="900" dirty="0">
                        <a:effectLst/>
                      </a:endParaRPr>
                    </a:p>
                    <a:p>
                      <a:pPr>
                        <a:lnSpc>
                          <a:spcPct val="100000"/>
                        </a:lnSpc>
                        <a:spcAft>
                          <a:spcPts val="0"/>
                        </a:spcAft>
                      </a:pPr>
                      <a:r>
                        <a:rPr lang="en-US" sz="900" dirty="0">
                          <a:effectLst/>
                        </a:rPr>
                        <a:t>Other (5)</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0094" marR="40094" marT="0" marB="0"/>
                </a:tc>
                <a:tc>
                  <a:txBody>
                    <a:bodyPr/>
                    <a:lstStyle/>
                    <a:p>
                      <a:pPr>
                        <a:lnSpc>
                          <a:spcPct val="100000"/>
                        </a:lnSpc>
                        <a:spcAft>
                          <a:spcPts val="0"/>
                        </a:spcAft>
                      </a:pPr>
                      <a:r>
                        <a:rPr lang="en-US" sz="900" dirty="0">
                          <a:effectLst/>
                        </a:rPr>
                        <a:t>Pituitary adenoma </a:t>
                      </a:r>
                    </a:p>
                    <a:p>
                      <a:pPr>
                        <a:lnSpc>
                          <a:spcPct val="100000"/>
                        </a:lnSpc>
                        <a:spcAft>
                          <a:spcPts val="0"/>
                        </a:spcAft>
                      </a:pPr>
                      <a:r>
                        <a:rPr lang="en-US" sz="900" dirty="0">
                          <a:effectLst/>
                        </a:rPr>
                        <a:t>(7)</a:t>
                      </a:r>
                    </a:p>
                    <a:p>
                      <a:pPr>
                        <a:lnSpc>
                          <a:spcPct val="100000"/>
                        </a:lnSpc>
                        <a:spcAft>
                          <a:spcPts val="0"/>
                        </a:spcAft>
                      </a:pPr>
                      <a:r>
                        <a:rPr lang="en-US" sz="900" dirty="0" err="1">
                          <a:effectLst/>
                        </a:rPr>
                        <a:t>Rathke's</a:t>
                      </a:r>
                      <a:r>
                        <a:rPr lang="en-US" sz="900" dirty="0">
                          <a:effectLst/>
                        </a:rPr>
                        <a:t> Cyst (1)   Craniopharyngioma (1)</a:t>
                      </a:r>
                      <a:endParaRPr lang="en-CA" sz="900" dirty="0">
                        <a:effectLst/>
                      </a:endParaRPr>
                    </a:p>
                    <a:p>
                      <a:pPr>
                        <a:lnSpc>
                          <a:spcPct val="100000"/>
                        </a:lnSpc>
                        <a:spcAft>
                          <a:spcPts val="0"/>
                        </a:spcAft>
                      </a:pPr>
                      <a:r>
                        <a:rPr lang="en-US" sz="900" dirty="0">
                          <a:effectLst/>
                        </a:rPr>
                        <a:t>Meningioma (1)</a:t>
                      </a:r>
                      <a:endParaRPr lang="en-CA" sz="900" dirty="0">
                        <a:effectLst/>
                      </a:endParaRPr>
                    </a:p>
                    <a:p>
                      <a:pPr>
                        <a:lnSpc>
                          <a:spcPct val="100000"/>
                        </a:lnSpc>
                        <a:spcAft>
                          <a:spcPts val="0"/>
                        </a:spcAft>
                      </a:pPr>
                      <a:r>
                        <a:rPr lang="en-US" sz="900" dirty="0">
                          <a:effectLst/>
                        </a:rPr>
                        <a:t>Other (4)</a:t>
                      </a:r>
                      <a:endParaRPr lang="en-CA" sz="900" dirty="0">
                        <a:effectLst/>
                      </a:endParaRPr>
                    </a:p>
                  </a:txBody>
                  <a:tcPr marL="40094" marR="40094" marT="0" marB="0"/>
                </a:tc>
                <a:tc>
                  <a:txBody>
                    <a:bodyPr/>
                    <a:lstStyle/>
                    <a:p>
                      <a:pPr>
                        <a:lnSpc>
                          <a:spcPct val="100000"/>
                        </a:lnSpc>
                        <a:spcAft>
                          <a:spcPts val="0"/>
                        </a:spcAft>
                      </a:pPr>
                      <a:r>
                        <a:rPr lang="en-US" sz="900" dirty="0">
                          <a:effectLst/>
                        </a:rPr>
                        <a:t>Pituitary adenoma (2) Meningioma (2) </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0094" marR="40094" marT="0" marB="0"/>
                </a:tc>
                <a:tc>
                  <a:txBody>
                    <a:bodyPr/>
                    <a:lstStyle/>
                    <a:p>
                      <a:pPr>
                        <a:lnSpc>
                          <a:spcPct val="100000"/>
                        </a:lnSpc>
                        <a:spcAft>
                          <a:spcPts val="0"/>
                        </a:spcAft>
                      </a:pPr>
                      <a:r>
                        <a:rPr lang="en-US" sz="900" dirty="0">
                          <a:effectLst/>
                        </a:rPr>
                        <a:t>Pituitary adenoma (13)</a:t>
                      </a:r>
                      <a:endParaRPr lang="en-CA" sz="900" dirty="0">
                        <a:effectLst/>
                      </a:endParaRPr>
                    </a:p>
                    <a:p>
                      <a:pPr>
                        <a:lnSpc>
                          <a:spcPct val="100000"/>
                        </a:lnSpc>
                        <a:spcAft>
                          <a:spcPts val="0"/>
                        </a:spcAft>
                      </a:pPr>
                      <a:r>
                        <a:rPr lang="en-US" sz="900" dirty="0" err="1">
                          <a:effectLst/>
                        </a:rPr>
                        <a:t>Rathke's</a:t>
                      </a:r>
                      <a:r>
                        <a:rPr lang="en-US" sz="900" dirty="0">
                          <a:effectLst/>
                        </a:rPr>
                        <a:t> Cyst (2) </a:t>
                      </a:r>
                      <a:endParaRPr lang="en-CA" sz="900" dirty="0">
                        <a:effectLst/>
                      </a:endParaRPr>
                    </a:p>
                    <a:p>
                      <a:pPr>
                        <a:lnSpc>
                          <a:spcPct val="100000"/>
                        </a:lnSpc>
                        <a:spcAft>
                          <a:spcPts val="0"/>
                        </a:spcAft>
                      </a:pPr>
                      <a:r>
                        <a:rPr lang="en-US" sz="900" dirty="0">
                          <a:effectLst/>
                        </a:rPr>
                        <a:t>Other (2) </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0094" marR="40094" marT="0" marB="0"/>
                </a:tc>
                <a:extLst>
                  <a:ext uri="{0D108BD9-81ED-4DB2-BD59-A6C34878D82A}">
                    <a16:rowId xmlns:a16="http://schemas.microsoft.com/office/drawing/2014/main" val="1535992542"/>
                  </a:ext>
                </a:extLst>
              </a:tr>
              <a:tr h="175727">
                <a:tc>
                  <a:txBody>
                    <a:bodyPr/>
                    <a:lstStyle/>
                    <a:p>
                      <a:pPr algn="ctr">
                        <a:lnSpc>
                          <a:spcPct val="107000"/>
                        </a:lnSpc>
                        <a:spcAft>
                          <a:spcPts val="800"/>
                        </a:spcAft>
                      </a:pPr>
                      <a:r>
                        <a:rPr lang="en-US" sz="900" dirty="0">
                          <a:effectLst/>
                        </a:rPr>
                        <a:t>VA better eye (</a:t>
                      </a:r>
                      <a:r>
                        <a:rPr lang="en-US" sz="900" dirty="0" err="1">
                          <a:effectLst/>
                        </a:rPr>
                        <a:t>logMAR</a:t>
                      </a:r>
                      <a:r>
                        <a:rPr lang="en-US" sz="900" dirty="0">
                          <a:effectLst/>
                        </a:rPr>
                        <a:t>)</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0094" marR="40094" marT="0" marB="0"/>
                </a:tc>
                <a:tc>
                  <a:txBody>
                    <a:bodyPr/>
                    <a:lstStyle/>
                    <a:p>
                      <a:pPr>
                        <a:lnSpc>
                          <a:spcPct val="100000"/>
                        </a:lnSpc>
                        <a:spcAft>
                          <a:spcPts val="0"/>
                        </a:spcAft>
                      </a:pPr>
                      <a:r>
                        <a:rPr lang="en-US" sz="900" dirty="0">
                          <a:effectLst/>
                        </a:rPr>
                        <a:t>0.22 ± 0.31*</a:t>
                      </a:r>
                      <a:endParaRPr lang="en-CA" sz="900" dirty="0">
                        <a:effectLst/>
                      </a:endParaRPr>
                    </a:p>
                  </a:txBody>
                  <a:tcPr marL="40094" marR="40094" marT="0" marB="0"/>
                </a:tc>
                <a:tc>
                  <a:txBody>
                    <a:bodyPr/>
                    <a:lstStyle/>
                    <a:p>
                      <a:pPr>
                        <a:lnSpc>
                          <a:spcPct val="100000"/>
                        </a:lnSpc>
                        <a:spcAft>
                          <a:spcPts val="0"/>
                        </a:spcAft>
                      </a:pPr>
                      <a:r>
                        <a:rPr lang="en-US" sz="900" dirty="0">
                          <a:effectLst/>
                        </a:rPr>
                        <a:t>0.049 ± 0.082</a:t>
                      </a:r>
                      <a:endParaRPr lang="en-CA" sz="900" dirty="0">
                        <a:effectLst/>
                      </a:endParaRPr>
                    </a:p>
                  </a:txBody>
                  <a:tcPr marL="40094" marR="40094" marT="0" marB="0"/>
                </a:tc>
                <a:tc>
                  <a:txBody>
                    <a:bodyPr/>
                    <a:lstStyle/>
                    <a:p>
                      <a:pPr>
                        <a:lnSpc>
                          <a:spcPct val="100000"/>
                        </a:lnSpc>
                        <a:spcAft>
                          <a:spcPts val="0"/>
                        </a:spcAft>
                      </a:pPr>
                      <a:r>
                        <a:rPr lang="en-US" sz="900" dirty="0">
                          <a:effectLst/>
                        </a:rPr>
                        <a:t>0.024 ±0.042</a:t>
                      </a:r>
                      <a:endParaRPr lang="en-CA" sz="900" dirty="0">
                        <a:effectLst/>
                      </a:endParaRPr>
                    </a:p>
                  </a:txBody>
                  <a:tcPr marL="40094" marR="40094" marT="0" marB="0"/>
                </a:tc>
                <a:tc>
                  <a:txBody>
                    <a:bodyPr/>
                    <a:lstStyle/>
                    <a:p>
                      <a:pPr>
                        <a:lnSpc>
                          <a:spcPct val="100000"/>
                        </a:lnSpc>
                        <a:spcAft>
                          <a:spcPts val="0"/>
                        </a:spcAft>
                      </a:pPr>
                      <a:r>
                        <a:rPr lang="en-US" sz="900" dirty="0">
                          <a:effectLst/>
                        </a:rPr>
                        <a:t>0.028 ±0.052</a:t>
                      </a:r>
                      <a:endParaRPr lang="en-CA" sz="900" dirty="0">
                        <a:effectLst/>
                      </a:endParaRPr>
                    </a:p>
                  </a:txBody>
                  <a:tcPr marL="40094" marR="40094" marT="0" marB="0"/>
                </a:tc>
                <a:extLst>
                  <a:ext uri="{0D108BD9-81ED-4DB2-BD59-A6C34878D82A}">
                    <a16:rowId xmlns:a16="http://schemas.microsoft.com/office/drawing/2014/main" val="2060859012"/>
                  </a:ext>
                </a:extLst>
              </a:tr>
              <a:tr h="175727">
                <a:tc>
                  <a:txBody>
                    <a:bodyPr/>
                    <a:lstStyle/>
                    <a:p>
                      <a:pPr algn="ctr">
                        <a:lnSpc>
                          <a:spcPct val="107000"/>
                        </a:lnSpc>
                        <a:spcAft>
                          <a:spcPts val="800"/>
                        </a:spcAft>
                      </a:pPr>
                      <a:r>
                        <a:rPr lang="en-US" sz="900" dirty="0">
                          <a:effectLst/>
                        </a:rPr>
                        <a:t>VA worse eye (</a:t>
                      </a:r>
                      <a:r>
                        <a:rPr lang="en-US" sz="900" dirty="0" err="1">
                          <a:effectLst/>
                        </a:rPr>
                        <a:t>logMAR</a:t>
                      </a:r>
                      <a:r>
                        <a:rPr lang="en-US" sz="900" dirty="0">
                          <a:effectLst/>
                        </a:rPr>
                        <a:t>)</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0094" marR="40094" marT="0" marB="0"/>
                </a:tc>
                <a:tc>
                  <a:txBody>
                    <a:bodyPr/>
                    <a:lstStyle/>
                    <a:p>
                      <a:pPr>
                        <a:lnSpc>
                          <a:spcPct val="100000"/>
                        </a:lnSpc>
                        <a:spcAft>
                          <a:spcPts val="0"/>
                        </a:spcAft>
                      </a:pPr>
                      <a:r>
                        <a:rPr lang="en-US" sz="900" dirty="0">
                          <a:effectLst/>
                        </a:rPr>
                        <a:t>1.35 ±0.90*</a:t>
                      </a:r>
                      <a:endParaRPr lang="en-CA" sz="900" dirty="0">
                        <a:effectLst/>
                      </a:endParaRPr>
                    </a:p>
                  </a:txBody>
                  <a:tcPr marL="40094" marR="40094" marT="0" marB="0"/>
                </a:tc>
                <a:tc>
                  <a:txBody>
                    <a:bodyPr/>
                    <a:lstStyle/>
                    <a:p>
                      <a:pPr>
                        <a:lnSpc>
                          <a:spcPct val="100000"/>
                        </a:lnSpc>
                        <a:spcAft>
                          <a:spcPts val="0"/>
                        </a:spcAft>
                      </a:pPr>
                      <a:r>
                        <a:rPr lang="en-US" sz="900" dirty="0">
                          <a:effectLst/>
                        </a:rPr>
                        <a:t>0.38 ± 0.32</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0094" marR="40094" marT="0" marB="0"/>
                </a:tc>
                <a:tc>
                  <a:txBody>
                    <a:bodyPr/>
                    <a:lstStyle/>
                    <a:p>
                      <a:pPr>
                        <a:lnSpc>
                          <a:spcPct val="100000"/>
                        </a:lnSpc>
                        <a:spcAft>
                          <a:spcPts val="0"/>
                        </a:spcAft>
                      </a:pPr>
                      <a:r>
                        <a:rPr lang="en-US" sz="900" dirty="0">
                          <a:effectLst/>
                        </a:rPr>
                        <a:t>0.73 ± 0.87</a:t>
                      </a:r>
                      <a:endParaRPr lang="en-CA" sz="900" dirty="0">
                        <a:effectLst/>
                      </a:endParaRPr>
                    </a:p>
                  </a:txBody>
                  <a:tcPr marL="40094" marR="40094" marT="0" marB="0"/>
                </a:tc>
                <a:tc>
                  <a:txBody>
                    <a:bodyPr/>
                    <a:lstStyle/>
                    <a:p>
                      <a:pPr>
                        <a:lnSpc>
                          <a:spcPct val="100000"/>
                        </a:lnSpc>
                        <a:spcAft>
                          <a:spcPts val="0"/>
                        </a:spcAft>
                      </a:pPr>
                      <a:r>
                        <a:rPr lang="en-US" sz="900" dirty="0">
                          <a:effectLst/>
                        </a:rPr>
                        <a:t>0.11 ± 0.12</a:t>
                      </a:r>
                      <a:endParaRPr lang="en-CA" sz="900" dirty="0">
                        <a:effectLst/>
                      </a:endParaRPr>
                    </a:p>
                  </a:txBody>
                  <a:tcPr marL="40094" marR="40094" marT="0" marB="0"/>
                </a:tc>
                <a:extLst>
                  <a:ext uri="{0D108BD9-81ED-4DB2-BD59-A6C34878D82A}">
                    <a16:rowId xmlns:a16="http://schemas.microsoft.com/office/drawing/2014/main" val="1916182133"/>
                  </a:ext>
                </a:extLst>
              </a:tr>
              <a:tr h="175727">
                <a:tc>
                  <a:txBody>
                    <a:bodyPr/>
                    <a:lstStyle/>
                    <a:p>
                      <a:pPr algn="ctr">
                        <a:lnSpc>
                          <a:spcPct val="107000"/>
                        </a:lnSpc>
                        <a:spcAft>
                          <a:spcPts val="800"/>
                        </a:spcAft>
                      </a:pPr>
                      <a:r>
                        <a:rPr lang="en-US" sz="900" dirty="0">
                          <a:effectLst/>
                        </a:rPr>
                        <a:t>VF MD better eye</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0094" marR="40094" marT="0" marB="0"/>
                </a:tc>
                <a:tc>
                  <a:txBody>
                    <a:bodyPr/>
                    <a:lstStyle/>
                    <a:p>
                      <a:pPr>
                        <a:lnSpc>
                          <a:spcPct val="100000"/>
                        </a:lnSpc>
                        <a:spcAft>
                          <a:spcPts val="0"/>
                        </a:spcAft>
                      </a:pPr>
                      <a:r>
                        <a:rPr lang="en-US" sz="900" dirty="0">
                          <a:effectLst/>
                        </a:rPr>
                        <a:t>-13.67 ± 6.18*</a:t>
                      </a:r>
                      <a:endParaRPr lang="en-CA" sz="900" dirty="0">
                        <a:effectLst/>
                      </a:endParaRPr>
                    </a:p>
                  </a:txBody>
                  <a:tcPr marL="40094" marR="40094" marT="0" marB="0"/>
                </a:tc>
                <a:tc>
                  <a:txBody>
                    <a:bodyPr/>
                    <a:lstStyle/>
                    <a:p>
                      <a:pPr>
                        <a:lnSpc>
                          <a:spcPct val="100000"/>
                        </a:lnSpc>
                        <a:spcAft>
                          <a:spcPts val="0"/>
                        </a:spcAft>
                      </a:pPr>
                      <a:r>
                        <a:rPr lang="en-US" sz="900" dirty="0">
                          <a:effectLst/>
                        </a:rPr>
                        <a:t>-6.94 ± 4.70*</a:t>
                      </a:r>
                      <a:endParaRPr lang="en-CA" sz="900" dirty="0">
                        <a:effectLst/>
                      </a:endParaRPr>
                    </a:p>
                  </a:txBody>
                  <a:tcPr marL="40094" marR="40094" marT="0" marB="0"/>
                </a:tc>
                <a:tc>
                  <a:txBody>
                    <a:bodyPr/>
                    <a:lstStyle/>
                    <a:p>
                      <a:pPr>
                        <a:lnSpc>
                          <a:spcPct val="100000"/>
                        </a:lnSpc>
                        <a:spcAft>
                          <a:spcPts val="0"/>
                        </a:spcAft>
                      </a:pPr>
                      <a:r>
                        <a:rPr lang="en-US" sz="900" dirty="0">
                          <a:effectLst/>
                        </a:rPr>
                        <a:t>-1.76 ± 0.52</a:t>
                      </a:r>
                      <a:endParaRPr lang="en-CA" sz="900" dirty="0">
                        <a:effectLst/>
                      </a:endParaRPr>
                    </a:p>
                  </a:txBody>
                  <a:tcPr marL="40094" marR="40094" marT="0" marB="0"/>
                </a:tc>
                <a:tc>
                  <a:txBody>
                    <a:bodyPr/>
                    <a:lstStyle/>
                    <a:p>
                      <a:pPr>
                        <a:lnSpc>
                          <a:spcPct val="100000"/>
                        </a:lnSpc>
                        <a:spcAft>
                          <a:spcPts val="0"/>
                        </a:spcAft>
                      </a:pPr>
                      <a:r>
                        <a:rPr lang="en-US" sz="900" dirty="0">
                          <a:effectLst/>
                        </a:rPr>
                        <a:t> -1.89 ± 0.92</a:t>
                      </a:r>
                      <a:endParaRPr lang="en-CA" sz="900" dirty="0">
                        <a:effectLst/>
                      </a:endParaRPr>
                    </a:p>
                  </a:txBody>
                  <a:tcPr marL="40094" marR="40094" marT="0" marB="0"/>
                </a:tc>
                <a:extLst>
                  <a:ext uri="{0D108BD9-81ED-4DB2-BD59-A6C34878D82A}">
                    <a16:rowId xmlns:a16="http://schemas.microsoft.com/office/drawing/2014/main" val="2131472656"/>
                  </a:ext>
                </a:extLst>
              </a:tr>
              <a:tr h="175727">
                <a:tc>
                  <a:txBody>
                    <a:bodyPr/>
                    <a:lstStyle/>
                    <a:p>
                      <a:pPr algn="ctr">
                        <a:lnSpc>
                          <a:spcPct val="107000"/>
                        </a:lnSpc>
                        <a:spcAft>
                          <a:spcPts val="800"/>
                        </a:spcAft>
                      </a:pPr>
                      <a:r>
                        <a:rPr lang="en-US" sz="900" dirty="0">
                          <a:effectLst/>
                        </a:rPr>
                        <a:t>VF MD worse eye</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0094" marR="40094" marT="0" marB="0"/>
                </a:tc>
                <a:tc>
                  <a:txBody>
                    <a:bodyPr/>
                    <a:lstStyle/>
                    <a:p>
                      <a:pPr>
                        <a:lnSpc>
                          <a:spcPct val="100000"/>
                        </a:lnSpc>
                        <a:spcAft>
                          <a:spcPts val="0"/>
                        </a:spcAft>
                      </a:pPr>
                      <a:r>
                        <a:rPr lang="en-US" sz="900" dirty="0">
                          <a:effectLst/>
                        </a:rPr>
                        <a:t>-21.06 ± 9.17*</a:t>
                      </a:r>
                      <a:endParaRPr lang="en-CA" sz="900" dirty="0">
                        <a:effectLst/>
                      </a:endParaRPr>
                    </a:p>
                  </a:txBody>
                  <a:tcPr marL="40094" marR="40094" marT="0" marB="0"/>
                </a:tc>
                <a:tc>
                  <a:txBody>
                    <a:bodyPr/>
                    <a:lstStyle/>
                    <a:p>
                      <a:pPr>
                        <a:lnSpc>
                          <a:spcPct val="100000"/>
                        </a:lnSpc>
                        <a:spcAft>
                          <a:spcPts val="0"/>
                        </a:spcAft>
                      </a:pPr>
                      <a:r>
                        <a:rPr lang="en-US" sz="900" dirty="0">
                          <a:effectLst/>
                        </a:rPr>
                        <a:t>-8.26 ± 4.42</a:t>
                      </a:r>
                      <a:endParaRPr lang="en-CA" sz="900" dirty="0">
                        <a:effectLst/>
                      </a:endParaRPr>
                    </a:p>
                  </a:txBody>
                  <a:tcPr marL="40094" marR="40094" marT="0" marB="0"/>
                </a:tc>
                <a:tc>
                  <a:txBody>
                    <a:bodyPr/>
                    <a:lstStyle/>
                    <a:p>
                      <a:pPr>
                        <a:lnSpc>
                          <a:spcPct val="100000"/>
                        </a:lnSpc>
                        <a:spcAft>
                          <a:spcPts val="0"/>
                        </a:spcAft>
                      </a:pPr>
                      <a:r>
                        <a:rPr lang="en-US" sz="900" dirty="0">
                          <a:effectLst/>
                        </a:rPr>
                        <a:t>-10.54 ± 8.41</a:t>
                      </a:r>
                      <a:endParaRPr lang="en-CA" sz="900" dirty="0">
                        <a:effectLst/>
                      </a:endParaRPr>
                    </a:p>
                  </a:txBody>
                  <a:tcPr marL="40094" marR="40094" marT="0" marB="0"/>
                </a:tc>
                <a:tc>
                  <a:txBody>
                    <a:bodyPr/>
                    <a:lstStyle/>
                    <a:p>
                      <a:pPr>
                        <a:lnSpc>
                          <a:spcPct val="100000"/>
                        </a:lnSpc>
                        <a:spcAft>
                          <a:spcPts val="0"/>
                        </a:spcAft>
                      </a:pPr>
                      <a:r>
                        <a:rPr lang="en-US" sz="900" dirty="0">
                          <a:effectLst/>
                        </a:rPr>
                        <a:t>-2.62 ± 1.28</a:t>
                      </a:r>
                      <a:endParaRPr lang="en-CA" sz="900" dirty="0">
                        <a:effectLst/>
                      </a:endParaRPr>
                    </a:p>
                  </a:txBody>
                  <a:tcPr marL="40094" marR="40094" marT="0" marB="0"/>
                </a:tc>
                <a:extLst>
                  <a:ext uri="{0D108BD9-81ED-4DB2-BD59-A6C34878D82A}">
                    <a16:rowId xmlns:a16="http://schemas.microsoft.com/office/drawing/2014/main" val="2064488704"/>
                  </a:ext>
                </a:extLst>
              </a:tr>
              <a:tr h="175727">
                <a:tc>
                  <a:txBody>
                    <a:bodyPr/>
                    <a:lstStyle/>
                    <a:p>
                      <a:pPr algn="ctr">
                        <a:lnSpc>
                          <a:spcPct val="107000"/>
                        </a:lnSpc>
                        <a:spcAft>
                          <a:spcPts val="800"/>
                        </a:spcAft>
                      </a:pPr>
                      <a:r>
                        <a:rPr lang="en-US" sz="900" dirty="0">
                          <a:effectLst/>
                        </a:rPr>
                        <a:t>Mean RNFL better eye (</a:t>
                      </a:r>
                      <a:r>
                        <a:rPr lang="en-US" sz="900" dirty="0" err="1">
                          <a:effectLst/>
                        </a:rPr>
                        <a:t>μm</a:t>
                      </a:r>
                      <a:r>
                        <a:rPr lang="en-US" sz="900" dirty="0">
                          <a:effectLst/>
                        </a:rPr>
                        <a:t>)</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0094" marR="40094" marT="0" marB="0"/>
                </a:tc>
                <a:tc>
                  <a:txBody>
                    <a:bodyPr/>
                    <a:lstStyle/>
                    <a:p>
                      <a:pPr>
                        <a:lnSpc>
                          <a:spcPct val="100000"/>
                        </a:lnSpc>
                        <a:spcAft>
                          <a:spcPts val="0"/>
                        </a:spcAft>
                      </a:pPr>
                      <a:r>
                        <a:rPr lang="en-US" sz="900" dirty="0">
                          <a:effectLst/>
                        </a:rPr>
                        <a:t>78.6 ± 14.0</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0094" marR="40094" marT="0" marB="0"/>
                </a:tc>
                <a:tc>
                  <a:txBody>
                    <a:bodyPr/>
                    <a:lstStyle/>
                    <a:p>
                      <a:pPr>
                        <a:lnSpc>
                          <a:spcPct val="100000"/>
                        </a:lnSpc>
                        <a:spcAft>
                          <a:spcPts val="0"/>
                        </a:spcAft>
                      </a:pPr>
                      <a:r>
                        <a:rPr lang="en-US" sz="900" dirty="0">
                          <a:effectLst/>
                        </a:rPr>
                        <a:t>77.5 ±13.9</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0094" marR="40094" marT="0" marB="0"/>
                </a:tc>
                <a:tc>
                  <a:txBody>
                    <a:bodyPr/>
                    <a:lstStyle/>
                    <a:p>
                      <a:pPr>
                        <a:lnSpc>
                          <a:spcPct val="100000"/>
                        </a:lnSpc>
                        <a:spcAft>
                          <a:spcPts val="0"/>
                        </a:spcAft>
                      </a:pPr>
                      <a:r>
                        <a:rPr lang="en-US" sz="900" dirty="0">
                          <a:effectLst/>
                        </a:rPr>
                        <a:t>101.0 ± 13.2</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0094" marR="40094" marT="0" marB="0"/>
                </a:tc>
                <a:tc>
                  <a:txBody>
                    <a:bodyPr/>
                    <a:lstStyle/>
                    <a:p>
                      <a:pPr>
                        <a:lnSpc>
                          <a:spcPct val="100000"/>
                        </a:lnSpc>
                        <a:spcAft>
                          <a:spcPts val="0"/>
                        </a:spcAft>
                      </a:pPr>
                      <a:r>
                        <a:rPr lang="en-US" sz="900" dirty="0">
                          <a:effectLst/>
                        </a:rPr>
                        <a:t>89.4 ± 12.9</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0094" marR="40094" marT="0" marB="0"/>
                </a:tc>
                <a:extLst>
                  <a:ext uri="{0D108BD9-81ED-4DB2-BD59-A6C34878D82A}">
                    <a16:rowId xmlns:a16="http://schemas.microsoft.com/office/drawing/2014/main" val="401359599"/>
                  </a:ext>
                </a:extLst>
              </a:tr>
              <a:tr h="175727">
                <a:tc>
                  <a:txBody>
                    <a:bodyPr/>
                    <a:lstStyle/>
                    <a:p>
                      <a:pPr algn="ctr">
                        <a:lnSpc>
                          <a:spcPct val="107000"/>
                        </a:lnSpc>
                        <a:spcAft>
                          <a:spcPts val="800"/>
                        </a:spcAft>
                      </a:pPr>
                      <a:r>
                        <a:rPr lang="en-US" sz="900" dirty="0">
                          <a:effectLst/>
                        </a:rPr>
                        <a:t>Mean RNFL worse eye (</a:t>
                      </a:r>
                      <a:r>
                        <a:rPr lang="en-US" sz="900" dirty="0" err="1">
                          <a:effectLst/>
                        </a:rPr>
                        <a:t>μm</a:t>
                      </a:r>
                      <a:r>
                        <a:rPr lang="en-US" sz="900" dirty="0">
                          <a:effectLst/>
                        </a:rPr>
                        <a:t>)</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0094" marR="40094" marT="0" marB="0"/>
                </a:tc>
                <a:tc>
                  <a:txBody>
                    <a:bodyPr/>
                    <a:lstStyle/>
                    <a:p>
                      <a:pPr>
                        <a:lnSpc>
                          <a:spcPct val="100000"/>
                        </a:lnSpc>
                        <a:spcAft>
                          <a:spcPts val="0"/>
                        </a:spcAft>
                      </a:pPr>
                      <a:r>
                        <a:rPr lang="en-US" sz="900" dirty="0">
                          <a:effectLst/>
                        </a:rPr>
                        <a:t>70.5 ± 15.3*</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0094" marR="40094" marT="0" marB="0"/>
                </a:tc>
                <a:tc>
                  <a:txBody>
                    <a:bodyPr/>
                    <a:lstStyle/>
                    <a:p>
                      <a:pPr>
                        <a:lnSpc>
                          <a:spcPct val="100000"/>
                        </a:lnSpc>
                        <a:spcAft>
                          <a:spcPts val="0"/>
                        </a:spcAft>
                      </a:pPr>
                      <a:r>
                        <a:rPr lang="en-US" sz="900" dirty="0">
                          <a:effectLst/>
                        </a:rPr>
                        <a:t>77.1 ± 12.9</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0094" marR="40094" marT="0" marB="0"/>
                </a:tc>
                <a:tc>
                  <a:txBody>
                    <a:bodyPr/>
                    <a:lstStyle/>
                    <a:p>
                      <a:pPr>
                        <a:lnSpc>
                          <a:spcPct val="100000"/>
                        </a:lnSpc>
                        <a:spcAft>
                          <a:spcPts val="0"/>
                        </a:spcAft>
                      </a:pPr>
                      <a:r>
                        <a:rPr lang="en-US" sz="900" dirty="0">
                          <a:effectLst/>
                        </a:rPr>
                        <a:t>79.5 ± 11.3</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0094" marR="40094" marT="0" marB="0"/>
                </a:tc>
                <a:tc>
                  <a:txBody>
                    <a:bodyPr/>
                    <a:lstStyle/>
                    <a:p>
                      <a:pPr>
                        <a:lnSpc>
                          <a:spcPct val="100000"/>
                        </a:lnSpc>
                        <a:spcAft>
                          <a:spcPts val="0"/>
                        </a:spcAft>
                      </a:pPr>
                      <a:r>
                        <a:rPr lang="en-US" sz="900" dirty="0">
                          <a:effectLst/>
                        </a:rPr>
                        <a:t>88.3 ± 11.6</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0094" marR="40094" marT="0" marB="0"/>
                </a:tc>
                <a:extLst>
                  <a:ext uri="{0D108BD9-81ED-4DB2-BD59-A6C34878D82A}">
                    <a16:rowId xmlns:a16="http://schemas.microsoft.com/office/drawing/2014/main" val="3341462920"/>
                  </a:ext>
                </a:extLst>
              </a:tr>
            </a:tbl>
          </a:graphicData>
        </a:graphic>
      </p:graphicFrame>
      <p:graphicFrame>
        <p:nvGraphicFramePr>
          <p:cNvPr id="13" name="Table 12">
            <a:extLst>
              <a:ext uri="{FF2B5EF4-FFF2-40B4-BE49-F238E27FC236}">
                <a16:creationId xmlns:a16="http://schemas.microsoft.com/office/drawing/2014/main" id="{E58C6B7A-E930-4BBC-AA1C-6BB60B519884}"/>
              </a:ext>
            </a:extLst>
          </p:cNvPr>
          <p:cNvGraphicFramePr>
            <a:graphicFrameLocks noGrp="1"/>
          </p:cNvGraphicFramePr>
          <p:nvPr>
            <p:extLst>
              <p:ext uri="{D42A27DB-BD31-4B8C-83A1-F6EECF244321}">
                <p14:modId xmlns:p14="http://schemas.microsoft.com/office/powerpoint/2010/main" val="3450068852"/>
              </p:ext>
            </p:extLst>
          </p:nvPr>
        </p:nvGraphicFramePr>
        <p:xfrm>
          <a:off x="6508814" y="9398497"/>
          <a:ext cx="5940331" cy="1516654"/>
        </p:xfrm>
        <a:graphic>
          <a:graphicData uri="http://schemas.openxmlformats.org/drawingml/2006/table">
            <a:tbl>
              <a:tblPr firstRow="1" firstCol="1" bandRow="1">
                <a:tableStyleId>{74C1A8A3-306A-4EB7-A6B1-4F7E0EB9C5D6}</a:tableStyleId>
              </a:tblPr>
              <a:tblGrid>
                <a:gridCol w="1987483">
                  <a:extLst>
                    <a:ext uri="{9D8B030D-6E8A-4147-A177-3AD203B41FA5}">
                      <a16:colId xmlns:a16="http://schemas.microsoft.com/office/drawing/2014/main" val="1298529619"/>
                    </a:ext>
                  </a:extLst>
                </a:gridCol>
                <a:gridCol w="988212">
                  <a:extLst>
                    <a:ext uri="{9D8B030D-6E8A-4147-A177-3AD203B41FA5}">
                      <a16:colId xmlns:a16="http://schemas.microsoft.com/office/drawing/2014/main" val="3676922722"/>
                    </a:ext>
                  </a:extLst>
                </a:gridCol>
                <a:gridCol w="988212">
                  <a:extLst>
                    <a:ext uri="{9D8B030D-6E8A-4147-A177-3AD203B41FA5}">
                      <a16:colId xmlns:a16="http://schemas.microsoft.com/office/drawing/2014/main" val="3092669595"/>
                    </a:ext>
                  </a:extLst>
                </a:gridCol>
                <a:gridCol w="988212">
                  <a:extLst>
                    <a:ext uri="{9D8B030D-6E8A-4147-A177-3AD203B41FA5}">
                      <a16:colId xmlns:a16="http://schemas.microsoft.com/office/drawing/2014/main" val="1797116350"/>
                    </a:ext>
                  </a:extLst>
                </a:gridCol>
                <a:gridCol w="988212">
                  <a:extLst>
                    <a:ext uri="{9D8B030D-6E8A-4147-A177-3AD203B41FA5}">
                      <a16:colId xmlns:a16="http://schemas.microsoft.com/office/drawing/2014/main" val="358314184"/>
                    </a:ext>
                  </a:extLst>
                </a:gridCol>
              </a:tblGrid>
              <a:tr h="167295">
                <a:tc>
                  <a:txBody>
                    <a:bodyPr/>
                    <a:lstStyle/>
                    <a:p>
                      <a:pPr algn="ctr">
                        <a:lnSpc>
                          <a:spcPct val="107000"/>
                        </a:lnSpc>
                        <a:spcAft>
                          <a:spcPts val="800"/>
                        </a:spcAft>
                      </a:pPr>
                      <a:r>
                        <a:rPr lang="en-US" sz="900" dirty="0">
                          <a:effectLst/>
                        </a:rPr>
                        <a:t> </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360" marR="52360" marT="0" marB="0"/>
                </a:tc>
                <a:tc>
                  <a:txBody>
                    <a:bodyPr/>
                    <a:lstStyle/>
                    <a:p>
                      <a:pPr algn="ctr">
                        <a:lnSpc>
                          <a:spcPct val="107000"/>
                        </a:lnSpc>
                        <a:spcAft>
                          <a:spcPts val="800"/>
                        </a:spcAft>
                      </a:pPr>
                      <a:r>
                        <a:rPr lang="en-US" sz="1000" dirty="0">
                          <a:effectLst/>
                        </a:rPr>
                        <a:t>JXS (n=18)</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2360" marR="52360" marT="0" marB="0"/>
                </a:tc>
                <a:tc>
                  <a:txBody>
                    <a:bodyPr/>
                    <a:lstStyle/>
                    <a:p>
                      <a:pPr algn="ctr">
                        <a:lnSpc>
                          <a:spcPct val="107000"/>
                        </a:lnSpc>
                        <a:spcAft>
                          <a:spcPts val="800"/>
                        </a:spcAft>
                      </a:pPr>
                      <a:r>
                        <a:rPr lang="en-US" sz="1000" dirty="0">
                          <a:effectLst/>
                        </a:rPr>
                        <a:t>BTH (n=14)</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2360" marR="52360" marT="0" marB="0"/>
                </a:tc>
                <a:tc>
                  <a:txBody>
                    <a:bodyPr/>
                    <a:lstStyle/>
                    <a:p>
                      <a:pPr algn="ctr">
                        <a:lnSpc>
                          <a:spcPct val="107000"/>
                        </a:lnSpc>
                        <a:spcAft>
                          <a:spcPts val="800"/>
                        </a:spcAft>
                      </a:pPr>
                      <a:r>
                        <a:rPr lang="en-US" sz="1000" dirty="0">
                          <a:effectLst/>
                        </a:rPr>
                        <a:t>Monocular (n=4)</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2360" marR="52360" marT="0" marB="0"/>
                </a:tc>
                <a:tc>
                  <a:txBody>
                    <a:bodyPr/>
                    <a:lstStyle/>
                    <a:p>
                      <a:pPr algn="ctr">
                        <a:lnSpc>
                          <a:spcPct val="107000"/>
                        </a:lnSpc>
                        <a:spcAft>
                          <a:spcPts val="800"/>
                        </a:spcAft>
                      </a:pPr>
                      <a:r>
                        <a:rPr lang="en-US" sz="1000" dirty="0">
                          <a:effectLst/>
                        </a:rPr>
                        <a:t>Normal (n=17)</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2360" marR="52360" marT="0" marB="0"/>
                </a:tc>
                <a:extLst>
                  <a:ext uri="{0D108BD9-81ED-4DB2-BD59-A6C34878D82A}">
                    <a16:rowId xmlns:a16="http://schemas.microsoft.com/office/drawing/2014/main" val="1269760707"/>
                  </a:ext>
                </a:extLst>
              </a:tr>
              <a:tr h="160086">
                <a:tc>
                  <a:txBody>
                    <a:bodyPr/>
                    <a:lstStyle/>
                    <a:p>
                      <a:pPr algn="l">
                        <a:lnSpc>
                          <a:spcPct val="107000"/>
                        </a:lnSpc>
                        <a:spcAft>
                          <a:spcPts val="800"/>
                        </a:spcAft>
                      </a:pPr>
                      <a:r>
                        <a:rPr lang="en-US" sz="900" dirty="0">
                          <a:effectLst/>
                        </a:rPr>
                        <a:t>Lesion Volume (mm</a:t>
                      </a:r>
                      <a:r>
                        <a:rPr lang="en-US" sz="900" baseline="30000" dirty="0">
                          <a:effectLst/>
                        </a:rPr>
                        <a:t>3</a:t>
                      </a:r>
                      <a:r>
                        <a:rPr lang="en-US" sz="900" dirty="0">
                          <a:effectLst/>
                        </a:rPr>
                        <a:t>)</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360" marR="52360" marT="0" marB="0"/>
                </a:tc>
                <a:tc>
                  <a:txBody>
                    <a:bodyPr/>
                    <a:lstStyle/>
                    <a:p>
                      <a:pPr algn="ctr">
                        <a:lnSpc>
                          <a:spcPct val="107000"/>
                        </a:lnSpc>
                        <a:spcAft>
                          <a:spcPts val="800"/>
                        </a:spcAft>
                      </a:pPr>
                      <a:r>
                        <a:rPr lang="en-US" sz="900">
                          <a:effectLst/>
                        </a:rPr>
                        <a:t>28817* ± 36949</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52360" marR="52360" marT="0" marB="0" anchor="ctr"/>
                </a:tc>
                <a:tc>
                  <a:txBody>
                    <a:bodyPr/>
                    <a:lstStyle/>
                    <a:p>
                      <a:pPr algn="ctr">
                        <a:lnSpc>
                          <a:spcPct val="107000"/>
                        </a:lnSpc>
                        <a:spcAft>
                          <a:spcPts val="800"/>
                        </a:spcAft>
                      </a:pPr>
                      <a:r>
                        <a:rPr lang="en-US" sz="900" dirty="0">
                          <a:effectLst/>
                        </a:rPr>
                        <a:t>7743 ± 6535</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360" marR="52360" marT="0" marB="0" anchor="ctr"/>
                </a:tc>
                <a:tc>
                  <a:txBody>
                    <a:bodyPr/>
                    <a:lstStyle/>
                    <a:p>
                      <a:pPr algn="ctr">
                        <a:lnSpc>
                          <a:spcPct val="107000"/>
                        </a:lnSpc>
                        <a:spcAft>
                          <a:spcPts val="800"/>
                        </a:spcAft>
                      </a:pPr>
                      <a:r>
                        <a:rPr lang="en-US" sz="900" dirty="0">
                          <a:effectLst/>
                        </a:rPr>
                        <a:t>10359 ± 7035</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360" marR="52360" marT="0" marB="0" anchor="ctr"/>
                </a:tc>
                <a:tc>
                  <a:txBody>
                    <a:bodyPr/>
                    <a:lstStyle/>
                    <a:p>
                      <a:pPr algn="ctr">
                        <a:lnSpc>
                          <a:spcPct val="107000"/>
                        </a:lnSpc>
                        <a:spcAft>
                          <a:spcPts val="800"/>
                        </a:spcAft>
                      </a:pPr>
                      <a:r>
                        <a:rPr lang="en-US" sz="900" dirty="0">
                          <a:effectLst/>
                        </a:rPr>
                        <a:t>3360 ± 5738</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360" marR="52360" marT="0" marB="0" anchor="ctr"/>
                </a:tc>
                <a:extLst>
                  <a:ext uri="{0D108BD9-81ED-4DB2-BD59-A6C34878D82A}">
                    <a16:rowId xmlns:a16="http://schemas.microsoft.com/office/drawing/2014/main" val="902337919"/>
                  </a:ext>
                </a:extLst>
              </a:tr>
              <a:tr h="160086">
                <a:tc>
                  <a:txBody>
                    <a:bodyPr/>
                    <a:lstStyle/>
                    <a:p>
                      <a:pPr algn="l">
                        <a:lnSpc>
                          <a:spcPct val="107000"/>
                        </a:lnSpc>
                        <a:spcAft>
                          <a:spcPts val="800"/>
                        </a:spcAft>
                      </a:pPr>
                      <a:r>
                        <a:rPr lang="en-US" sz="900" dirty="0">
                          <a:effectLst/>
                        </a:rPr>
                        <a:t>OC compression</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360" marR="52360" marT="0" marB="0"/>
                </a:tc>
                <a:tc>
                  <a:txBody>
                    <a:bodyPr/>
                    <a:lstStyle/>
                    <a:p>
                      <a:pPr algn="ctr">
                        <a:lnSpc>
                          <a:spcPct val="107000"/>
                        </a:lnSpc>
                        <a:spcAft>
                          <a:spcPts val="800"/>
                        </a:spcAft>
                      </a:pPr>
                      <a:r>
                        <a:rPr lang="en-US" sz="900">
                          <a:effectLst/>
                        </a:rPr>
                        <a:t>100 (18/18)*</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52360" marR="52360" marT="0" marB="0" anchor="ctr"/>
                </a:tc>
                <a:tc>
                  <a:txBody>
                    <a:bodyPr/>
                    <a:lstStyle/>
                    <a:p>
                      <a:pPr algn="ctr">
                        <a:lnSpc>
                          <a:spcPct val="107000"/>
                        </a:lnSpc>
                        <a:spcAft>
                          <a:spcPts val="800"/>
                        </a:spcAft>
                      </a:pPr>
                      <a:r>
                        <a:rPr lang="en-US" sz="900">
                          <a:effectLst/>
                        </a:rPr>
                        <a:t>85.7 (12/14)</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52360" marR="52360" marT="0" marB="0" anchor="ctr"/>
                </a:tc>
                <a:tc>
                  <a:txBody>
                    <a:bodyPr/>
                    <a:lstStyle/>
                    <a:p>
                      <a:pPr algn="ctr">
                        <a:lnSpc>
                          <a:spcPct val="107000"/>
                        </a:lnSpc>
                        <a:spcAft>
                          <a:spcPts val="800"/>
                        </a:spcAft>
                      </a:pPr>
                      <a:r>
                        <a:rPr lang="en-US" sz="900">
                          <a:effectLst/>
                        </a:rPr>
                        <a:t>100 (4/4)</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52360" marR="52360" marT="0" marB="0" anchor="ctr"/>
                </a:tc>
                <a:tc>
                  <a:txBody>
                    <a:bodyPr/>
                    <a:lstStyle/>
                    <a:p>
                      <a:pPr algn="ctr">
                        <a:lnSpc>
                          <a:spcPct val="107000"/>
                        </a:lnSpc>
                        <a:spcAft>
                          <a:spcPts val="800"/>
                        </a:spcAft>
                      </a:pPr>
                      <a:r>
                        <a:rPr lang="en-US" sz="900">
                          <a:effectLst/>
                        </a:rPr>
                        <a:t>64.7 (11/17)</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52360" marR="52360" marT="0" marB="0" anchor="ctr"/>
                </a:tc>
                <a:extLst>
                  <a:ext uri="{0D108BD9-81ED-4DB2-BD59-A6C34878D82A}">
                    <a16:rowId xmlns:a16="http://schemas.microsoft.com/office/drawing/2014/main" val="3096380327"/>
                  </a:ext>
                </a:extLst>
              </a:tr>
              <a:tr h="160086">
                <a:tc>
                  <a:txBody>
                    <a:bodyPr/>
                    <a:lstStyle/>
                    <a:p>
                      <a:pPr algn="l">
                        <a:lnSpc>
                          <a:spcPct val="107000"/>
                        </a:lnSpc>
                        <a:spcAft>
                          <a:spcPts val="800"/>
                        </a:spcAft>
                      </a:pPr>
                      <a:r>
                        <a:rPr lang="en-US" sz="900" dirty="0" err="1">
                          <a:effectLst/>
                        </a:rPr>
                        <a:t>Prechiasmatic</a:t>
                      </a:r>
                      <a:r>
                        <a:rPr lang="en-US" sz="900" dirty="0">
                          <a:effectLst/>
                        </a:rPr>
                        <a:t> ON compression</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360" marR="52360" marT="0" marB="0"/>
                </a:tc>
                <a:tc>
                  <a:txBody>
                    <a:bodyPr/>
                    <a:lstStyle/>
                    <a:p>
                      <a:pPr algn="ctr">
                        <a:lnSpc>
                          <a:spcPct val="107000"/>
                        </a:lnSpc>
                        <a:spcAft>
                          <a:spcPts val="800"/>
                        </a:spcAft>
                      </a:pPr>
                      <a:r>
                        <a:rPr lang="en-US" sz="900" dirty="0">
                          <a:effectLst/>
                        </a:rPr>
                        <a:t>94.4 (17/18)* </a:t>
                      </a:r>
                      <a:endParaRPr lang="en-CA" sz="900" dirty="0">
                        <a:effectLst/>
                      </a:endParaRPr>
                    </a:p>
                  </a:txBody>
                  <a:tcPr marL="52360" marR="52360" marT="0" marB="0" anchor="ctr"/>
                </a:tc>
                <a:tc>
                  <a:txBody>
                    <a:bodyPr/>
                    <a:lstStyle/>
                    <a:p>
                      <a:pPr algn="ctr">
                        <a:lnSpc>
                          <a:spcPct val="107000"/>
                        </a:lnSpc>
                        <a:spcAft>
                          <a:spcPts val="800"/>
                        </a:spcAft>
                      </a:pPr>
                      <a:r>
                        <a:rPr lang="en-US" sz="900" dirty="0">
                          <a:effectLst/>
                        </a:rPr>
                        <a:t>71.4 (10/14) </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360" marR="52360" marT="0" marB="0" anchor="ctr"/>
                </a:tc>
                <a:tc>
                  <a:txBody>
                    <a:bodyPr/>
                    <a:lstStyle/>
                    <a:p>
                      <a:pPr algn="ctr">
                        <a:lnSpc>
                          <a:spcPct val="107000"/>
                        </a:lnSpc>
                        <a:spcAft>
                          <a:spcPts val="800"/>
                        </a:spcAft>
                      </a:pPr>
                      <a:r>
                        <a:rPr lang="en-US" sz="900" dirty="0">
                          <a:effectLst/>
                        </a:rPr>
                        <a:t>100 (4/4) </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360" marR="52360" marT="0" marB="0" anchor="ctr"/>
                </a:tc>
                <a:tc>
                  <a:txBody>
                    <a:bodyPr/>
                    <a:lstStyle/>
                    <a:p>
                      <a:pPr algn="ctr">
                        <a:lnSpc>
                          <a:spcPct val="107000"/>
                        </a:lnSpc>
                        <a:spcAft>
                          <a:spcPts val="800"/>
                        </a:spcAft>
                      </a:pPr>
                      <a:r>
                        <a:rPr lang="en-US" sz="900" dirty="0">
                          <a:effectLst/>
                        </a:rPr>
                        <a:t>35.3 (6/17) </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360" marR="52360" marT="0" marB="0" anchor="ctr"/>
                </a:tc>
                <a:extLst>
                  <a:ext uri="{0D108BD9-81ED-4DB2-BD59-A6C34878D82A}">
                    <a16:rowId xmlns:a16="http://schemas.microsoft.com/office/drawing/2014/main" val="2315664689"/>
                  </a:ext>
                </a:extLst>
              </a:tr>
              <a:tr h="160086">
                <a:tc>
                  <a:txBody>
                    <a:bodyPr/>
                    <a:lstStyle/>
                    <a:p>
                      <a:pPr algn="l">
                        <a:lnSpc>
                          <a:spcPct val="107000"/>
                        </a:lnSpc>
                        <a:spcAft>
                          <a:spcPts val="800"/>
                        </a:spcAft>
                      </a:pPr>
                      <a:r>
                        <a:rPr lang="en-US" sz="900" dirty="0">
                          <a:effectLst/>
                        </a:rPr>
                        <a:t>ON-OC Junction compression</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360" marR="52360" marT="0" marB="0"/>
                </a:tc>
                <a:tc>
                  <a:txBody>
                    <a:bodyPr/>
                    <a:lstStyle/>
                    <a:p>
                      <a:pPr algn="ctr">
                        <a:lnSpc>
                          <a:spcPct val="107000"/>
                        </a:lnSpc>
                        <a:spcAft>
                          <a:spcPts val="800"/>
                        </a:spcAft>
                      </a:pPr>
                      <a:r>
                        <a:rPr lang="en-US" sz="900" dirty="0">
                          <a:effectLst/>
                        </a:rPr>
                        <a:t>100 (18/18)* </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360" marR="52360" marT="0" marB="0" anchor="ctr"/>
                </a:tc>
                <a:tc>
                  <a:txBody>
                    <a:bodyPr/>
                    <a:lstStyle/>
                    <a:p>
                      <a:pPr algn="ctr">
                        <a:lnSpc>
                          <a:spcPct val="107000"/>
                        </a:lnSpc>
                        <a:spcAft>
                          <a:spcPts val="800"/>
                        </a:spcAft>
                      </a:pPr>
                      <a:r>
                        <a:rPr lang="en-US" sz="900" dirty="0">
                          <a:effectLst/>
                        </a:rPr>
                        <a:t>78.6 (11/14)</a:t>
                      </a:r>
                      <a:endParaRPr lang="en-CA" sz="900" dirty="0">
                        <a:effectLst/>
                      </a:endParaRPr>
                    </a:p>
                  </a:txBody>
                  <a:tcPr marL="52360" marR="52360" marT="0" marB="0" anchor="ctr"/>
                </a:tc>
                <a:tc>
                  <a:txBody>
                    <a:bodyPr/>
                    <a:lstStyle/>
                    <a:p>
                      <a:pPr algn="ctr">
                        <a:lnSpc>
                          <a:spcPct val="107000"/>
                        </a:lnSpc>
                        <a:spcAft>
                          <a:spcPts val="800"/>
                        </a:spcAft>
                      </a:pPr>
                      <a:r>
                        <a:rPr lang="en-US" sz="900" dirty="0">
                          <a:effectLst/>
                        </a:rPr>
                        <a:t>100 (4/4)</a:t>
                      </a:r>
                      <a:endParaRPr lang="en-CA" sz="900" dirty="0">
                        <a:effectLst/>
                      </a:endParaRPr>
                    </a:p>
                  </a:txBody>
                  <a:tcPr marL="52360" marR="52360" marT="0" marB="0" anchor="ctr"/>
                </a:tc>
                <a:tc>
                  <a:txBody>
                    <a:bodyPr/>
                    <a:lstStyle/>
                    <a:p>
                      <a:pPr algn="ctr">
                        <a:lnSpc>
                          <a:spcPct val="107000"/>
                        </a:lnSpc>
                        <a:spcAft>
                          <a:spcPts val="800"/>
                        </a:spcAft>
                      </a:pPr>
                      <a:r>
                        <a:rPr lang="en-US" sz="900" dirty="0">
                          <a:effectLst/>
                        </a:rPr>
                        <a:t>58.8 (10/17) </a:t>
                      </a:r>
                      <a:endParaRPr lang="en-CA" sz="900" dirty="0">
                        <a:effectLst/>
                      </a:endParaRPr>
                    </a:p>
                  </a:txBody>
                  <a:tcPr marL="52360" marR="52360" marT="0" marB="0" anchor="ctr"/>
                </a:tc>
                <a:extLst>
                  <a:ext uri="{0D108BD9-81ED-4DB2-BD59-A6C34878D82A}">
                    <a16:rowId xmlns:a16="http://schemas.microsoft.com/office/drawing/2014/main" val="2938177232"/>
                  </a:ext>
                </a:extLst>
              </a:tr>
              <a:tr h="228757">
                <a:tc>
                  <a:txBody>
                    <a:bodyPr/>
                    <a:lstStyle/>
                    <a:p>
                      <a:pPr algn="l">
                        <a:lnSpc>
                          <a:spcPct val="107000"/>
                        </a:lnSpc>
                        <a:spcAft>
                          <a:spcPts val="800"/>
                        </a:spcAft>
                      </a:pPr>
                      <a:r>
                        <a:rPr lang="en-US" sz="900" dirty="0">
                          <a:effectLst/>
                        </a:rPr>
                        <a:t>Postchiasmatic OT compression    </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360" marR="52360" marT="0" marB="0"/>
                </a:tc>
                <a:tc>
                  <a:txBody>
                    <a:bodyPr/>
                    <a:lstStyle/>
                    <a:p>
                      <a:pPr algn="ctr">
                        <a:lnSpc>
                          <a:spcPct val="107000"/>
                        </a:lnSpc>
                        <a:spcAft>
                          <a:spcPts val="800"/>
                        </a:spcAft>
                      </a:pPr>
                      <a:r>
                        <a:rPr lang="en-US" sz="900" dirty="0">
                          <a:effectLst/>
                        </a:rPr>
                        <a:t>72.2 (13/18)* </a:t>
                      </a:r>
                      <a:endParaRPr lang="en-CA" sz="900" dirty="0">
                        <a:effectLst/>
                      </a:endParaRPr>
                    </a:p>
                  </a:txBody>
                  <a:tcPr marL="52360" marR="52360" marT="0" marB="0" anchor="ctr"/>
                </a:tc>
                <a:tc>
                  <a:txBody>
                    <a:bodyPr/>
                    <a:lstStyle/>
                    <a:p>
                      <a:pPr algn="ctr">
                        <a:lnSpc>
                          <a:spcPct val="107000"/>
                        </a:lnSpc>
                        <a:spcAft>
                          <a:spcPts val="800"/>
                        </a:spcAft>
                      </a:pPr>
                      <a:r>
                        <a:rPr lang="en-US" sz="900" dirty="0">
                          <a:effectLst/>
                        </a:rPr>
                        <a:t>64.3 (9/14)* </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360" marR="52360" marT="0" marB="0" anchor="ctr"/>
                </a:tc>
                <a:tc>
                  <a:txBody>
                    <a:bodyPr/>
                    <a:lstStyle/>
                    <a:p>
                      <a:pPr algn="ctr">
                        <a:lnSpc>
                          <a:spcPct val="107000"/>
                        </a:lnSpc>
                        <a:spcAft>
                          <a:spcPts val="800"/>
                        </a:spcAft>
                      </a:pPr>
                      <a:r>
                        <a:rPr lang="en-US" sz="900" dirty="0">
                          <a:effectLst/>
                        </a:rPr>
                        <a:t>50.0 (2/4)</a:t>
                      </a:r>
                      <a:endParaRPr lang="en-CA" sz="900" dirty="0">
                        <a:effectLst/>
                      </a:endParaRPr>
                    </a:p>
                  </a:txBody>
                  <a:tcPr marL="52360" marR="52360" marT="0" marB="0" anchor="ctr"/>
                </a:tc>
                <a:tc>
                  <a:txBody>
                    <a:bodyPr/>
                    <a:lstStyle/>
                    <a:p>
                      <a:pPr algn="ctr">
                        <a:lnSpc>
                          <a:spcPct val="107000"/>
                        </a:lnSpc>
                        <a:spcAft>
                          <a:spcPts val="800"/>
                        </a:spcAft>
                      </a:pPr>
                      <a:r>
                        <a:rPr lang="en-US" sz="900" dirty="0">
                          <a:effectLst/>
                        </a:rPr>
                        <a:t>11.8 (2/17) </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360" marR="52360" marT="0" marB="0" anchor="ctr"/>
                </a:tc>
                <a:extLst>
                  <a:ext uri="{0D108BD9-81ED-4DB2-BD59-A6C34878D82A}">
                    <a16:rowId xmlns:a16="http://schemas.microsoft.com/office/drawing/2014/main" val="1584121367"/>
                  </a:ext>
                </a:extLst>
              </a:tr>
              <a:tr h="160086">
                <a:tc>
                  <a:txBody>
                    <a:bodyPr/>
                    <a:lstStyle/>
                    <a:p>
                      <a:pPr algn="l">
                        <a:lnSpc>
                          <a:spcPct val="107000"/>
                        </a:lnSpc>
                        <a:spcAft>
                          <a:spcPts val="800"/>
                        </a:spcAft>
                      </a:pPr>
                      <a:r>
                        <a:rPr lang="en-US" sz="900" dirty="0">
                          <a:effectLst/>
                        </a:rPr>
                        <a:t>Displacement </a:t>
                      </a:r>
                      <a:r>
                        <a:rPr lang="en-US" sz="900" dirty="0" err="1">
                          <a:effectLst/>
                        </a:rPr>
                        <a:t>Prechiasmatic</a:t>
                      </a:r>
                      <a:r>
                        <a:rPr lang="en-US" sz="900" dirty="0">
                          <a:effectLst/>
                        </a:rPr>
                        <a:t> ON (mm)</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360" marR="52360" marT="0" marB="0"/>
                </a:tc>
                <a:tc>
                  <a:txBody>
                    <a:bodyPr/>
                    <a:lstStyle/>
                    <a:p>
                      <a:pPr algn="ctr">
                        <a:lnSpc>
                          <a:spcPct val="107000"/>
                        </a:lnSpc>
                        <a:spcAft>
                          <a:spcPts val="800"/>
                        </a:spcAft>
                      </a:pPr>
                      <a:r>
                        <a:rPr lang="en-US" sz="900" dirty="0">
                          <a:effectLst/>
                        </a:rPr>
                        <a:t>8.8 ± 9.6*</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360" marR="52360" marT="0" marB="0" anchor="ctr"/>
                </a:tc>
                <a:tc>
                  <a:txBody>
                    <a:bodyPr/>
                    <a:lstStyle/>
                    <a:p>
                      <a:pPr algn="ctr">
                        <a:lnSpc>
                          <a:spcPct val="107000"/>
                        </a:lnSpc>
                        <a:spcAft>
                          <a:spcPts val="800"/>
                        </a:spcAft>
                      </a:pPr>
                      <a:r>
                        <a:rPr lang="en-US" sz="900" dirty="0">
                          <a:effectLst/>
                        </a:rPr>
                        <a:t>6.5 ± 4.2*</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360" marR="52360" marT="0" marB="0" anchor="ctr"/>
                </a:tc>
                <a:tc>
                  <a:txBody>
                    <a:bodyPr/>
                    <a:lstStyle/>
                    <a:p>
                      <a:pPr algn="ctr">
                        <a:lnSpc>
                          <a:spcPct val="107000"/>
                        </a:lnSpc>
                        <a:spcAft>
                          <a:spcPts val="800"/>
                        </a:spcAft>
                      </a:pPr>
                      <a:r>
                        <a:rPr lang="en-US" sz="900" dirty="0">
                          <a:effectLst/>
                        </a:rPr>
                        <a:t>3.6  ± 4.2</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360" marR="52360" marT="0" marB="0" anchor="ctr"/>
                </a:tc>
                <a:tc>
                  <a:txBody>
                    <a:bodyPr/>
                    <a:lstStyle/>
                    <a:p>
                      <a:pPr algn="ctr">
                        <a:lnSpc>
                          <a:spcPct val="107000"/>
                        </a:lnSpc>
                        <a:spcAft>
                          <a:spcPts val="800"/>
                        </a:spcAft>
                      </a:pPr>
                      <a:r>
                        <a:rPr lang="en-US" sz="900" dirty="0">
                          <a:effectLst/>
                        </a:rPr>
                        <a:t>0.8  ± 1.6</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360" marR="52360" marT="0" marB="0" anchor="ctr"/>
                </a:tc>
                <a:extLst>
                  <a:ext uri="{0D108BD9-81ED-4DB2-BD59-A6C34878D82A}">
                    <a16:rowId xmlns:a16="http://schemas.microsoft.com/office/drawing/2014/main" val="2855573787"/>
                  </a:ext>
                </a:extLst>
              </a:tr>
              <a:tr h="160086">
                <a:tc>
                  <a:txBody>
                    <a:bodyPr/>
                    <a:lstStyle/>
                    <a:p>
                      <a:pPr algn="l">
                        <a:lnSpc>
                          <a:spcPct val="107000"/>
                        </a:lnSpc>
                        <a:spcAft>
                          <a:spcPts val="800"/>
                        </a:spcAft>
                      </a:pPr>
                      <a:r>
                        <a:rPr lang="en-US" sz="900">
                          <a:effectLst/>
                        </a:rPr>
                        <a:t>Displacement OC (mm)</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52360" marR="52360" marT="0" marB="0"/>
                </a:tc>
                <a:tc>
                  <a:txBody>
                    <a:bodyPr/>
                    <a:lstStyle/>
                    <a:p>
                      <a:pPr algn="ctr">
                        <a:lnSpc>
                          <a:spcPct val="107000"/>
                        </a:lnSpc>
                        <a:spcAft>
                          <a:spcPts val="800"/>
                        </a:spcAft>
                      </a:pPr>
                      <a:r>
                        <a:rPr lang="en-US" sz="900">
                          <a:effectLst/>
                        </a:rPr>
                        <a:t>12.7 ± 10.4*</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52360" marR="52360" marT="0" marB="0" anchor="ctr"/>
                </a:tc>
                <a:tc>
                  <a:txBody>
                    <a:bodyPr/>
                    <a:lstStyle/>
                    <a:p>
                      <a:pPr algn="ctr">
                        <a:lnSpc>
                          <a:spcPct val="107000"/>
                        </a:lnSpc>
                        <a:spcAft>
                          <a:spcPts val="800"/>
                        </a:spcAft>
                      </a:pPr>
                      <a:r>
                        <a:rPr lang="en-US" sz="900" dirty="0">
                          <a:effectLst/>
                        </a:rPr>
                        <a:t>10.0 ± 5.1*</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360" marR="52360" marT="0" marB="0" anchor="ctr"/>
                </a:tc>
                <a:tc>
                  <a:txBody>
                    <a:bodyPr/>
                    <a:lstStyle/>
                    <a:p>
                      <a:pPr algn="ctr">
                        <a:lnSpc>
                          <a:spcPct val="107000"/>
                        </a:lnSpc>
                        <a:spcAft>
                          <a:spcPts val="800"/>
                        </a:spcAft>
                      </a:pPr>
                      <a:r>
                        <a:rPr lang="en-US" sz="900" dirty="0">
                          <a:effectLst/>
                        </a:rPr>
                        <a:t>3.3  ± 4.1</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360" marR="52360" marT="0" marB="0" anchor="ctr"/>
                </a:tc>
                <a:tc>
                  <a:txBody>
                    <a:bodyPr/>
                    <a:lstStyle/>
                    <a:p>
                      <a:pPr algn="ctr">
                        <a:lnSpc>
                          <a:spcPct val="107000"/>
                        </a:lnSpc>
                        <a:spcAft>
                          <a:spcPts val="800"/>
                        </a:spcAft>
                      </a:pPr>
                      <a:r>
                        <a:rPr lang="en-US" sz="900" dirty="0">
                          <a:effectLst/>
                        </a:rPr>
                        <a:t>1.9  ± 2.6</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360" marR="52360" marT="0" marB="0" anchor="ctr"/>
                </a:tc>
                <a:extLst>
                  <a:ext uri="{0D108BD9-81ED-4DB2-BD59-A6C34878D82A}">
                    <a16:rowId xmlns:a16="http://schemas.microsoft.com/office/drawing/2014/main" val="2359818271"/>
                  </a:ext>
                </a:extLst>
              </a:tr>
              <a:tr h="160086">
                <a:tc>
                  <a:txBody>
                    <a:bodyPr/>
                    <a:lstStyle/>
                    <a:p>
                      <a:pPr algn="l">
                        <a:lnSpc>
                          <a:spcPct val="107000"/>
                        </a:lnSpc>
                        <a:spcAft>
                          <a:spcPts val="800"/>
                        </a:spcAft>
                      </a:pPr>
                      <a:r>
                        <a:rPr lang="en-US" sz="900" dirty="0">
                          <a:effectLst/>
                        </a:rPr>
                        <a:t>Displacement Postchiasmatic OT (mm)</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360" marR="52360" marT="0" marB="0"/>
                </a:tc>
                <a:tc>
                  <a:txBody>
                    <a:bodyPr/>
                    <a:lstStyle/>
                    <a:p>
                      <a:pPr algn="ctr">
                        <a:lnSpc>
                          <a:spcPct val="107000"/>
                        </a:lnSpc>
                        <a:spcAft>
                          <a:spcPts val="800"/>
                        </a:spcAft>
                      </a:pPr>
                      <a:r>
                        <a:rPr lang="en-US" sz="900" dirty="0">
                          <a:effectLst/>
                        </a:rPr>
                        <a:t>7.7 ± 6.4*</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360" marR="52360" marT="0" marB="0" anchor="ctr"/>
                </a:tc>
                <a:tc>
                  <a:txBody>
                    <a:bodyPr/>
                    <a:lstStyle/>
                    <a:p>
                      <a:pPr algn="ctr">
                        <a:lnSpc>
                          <a:spcPct val="107000"/>
                        </a:lnSpc>
                        <a:spcAft>
                          <a:spcPts val="800"/>
                        </a:spcAft>
                      </a:pPr>
                      <a:r>
                        <a:rPr lang="en-US" sz="900" dirty="0">
                          <a:effectLst/>
                        </a:rPr>
                        <a:t>1.9 ± 3.2</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360" marR="52360" marT="0" marB="0" anchor="ctr"/>
                </a:tc>
                <a:tc>
                  <a:txBody>
                    <a:bodyPr/>
                    <a:lstStyle/>
                    <a:p>
                      <a:pPr algn="ctr">
                        <a:lnSpc>
                          <a:spcPct val="107000"/>
                        </a:lnSpc>
                        <a:spcAft>
                          <a:spcPts val="800"/>
                        </a:spcAft>
                      </a:pPr>
                      <a:r>
                        <a:rPr lang="en-US" sz="900" dirty="0">
                          <a:effectLst/>
                        </a:rPr>
                        <a:t>1.0  ± 1.7</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360" marR="52360" marT="0" marB="0" anchor="ctr"/>
                </a:tc>
                <a:tc>
                  <a:txBody>
                    <a:bodyPr/>
                    <a:lstStyle/>
                    <a:p>
                      <a:pPr algn="ctr">
                        <a:lnSpc>
                          <a:spcPct val="107000"/>
                        </a:lnSpc>
                        <a:spcAft>
                          <a:spcPts val="800"/>
                        </a:spcAft>
                      </a:pPr>
                      <a:r>
                        <a:rPr lang="en-US" sz="900" dirty="0">
                          <a:effectLst/>
                        </a:rPr>
                        <a:t>0.2  ± 1.0</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360" marR="52360" marT="0" marB="0" anchor="ctr"/>
                </a:tc>
                <a:extLst>
                  <a:ext uri="{0D108BD9-81ED-4DB2-BD59-A6C34878D82A}">
                    <a16:rowId xmlns:a16="http://schemas.microsoft.com/office/drawing/2014/main" val="129837066"/>
                  </a:ext>
                </a:extLst>
              </a:tr>
            </a:tbl>
          </a:graphicData>
        </a:graphic>
      </p:graphicFrame>
      <p:graphicFrame>
        <p:nvGraphicFramePr>
          <p:cNvPr id="15" name="Content Placeholder 3">
            <a:extLst>
              <a:ext uri="{FF2B5EF4-FFF2-40B4-BE49-F238E27FC236}">
                <a16:creationId xmlns:a16="http://schemas.microsoft.com/office/drawing/2014/main" id="{CD94958B-9102-4B7F-A771-88AF08F7710B}"/>
              </a:ext>
            </a:extLst>
          </p:cNvPr>
          <p:cNvGraphicFramePr>
            <a:graphicFrameLocks/>
          </p:cNvGraphicFramePr>
          <p:nvPr>
            <p:extLst>
              <p:ext uri="{D42A27DB-BD31-4B8C-83A1-F6EECF244321}">
                <p14:modId xmlns:p14="http://schemas.microsoft.com/office/powerpoint/2010/main" val="4221708821"/>
              </p:ext>
            </p:extLst>
          </p:nvPr>
        </p:nvGraphicFramePr>
        <p:xfrm>
          <a:off x="12931285" y="1923173"/>
          <a:ext cx="5823061" cy="2137093"/>
        </p:xfrm>
        <a:graphic>
          <a:graphicData uri="http://schemas.openxmlformats.org/drawingml/2006/table">
            <a:tbl>
              <a:tblPr firstRow="1" firstCol="1" bandRow="1">
                <a:tableStyleId>{74C1A8A3-306A-4EB7-A6B1-4F7E0EB9C5D6}</a:tableStyleId>
              </a:tblPr>
              <a:tblGrid>
                <a:gridCol w="1735213">
                  <a:extLst>
                    <a:ext uri="{9D8B030D-6E8A-4147-A177-3AD203B41FA5}">
                      <a16:colId xmlns:a16="http://schemas.microsoft.com/office/drawing/2014/main" val="4224093521"/>
                    </a:ext>
                  </a:extLst>
                </a:gridCol>
                <a:gridCol w="1021962">
                  <a:extLst>
                    <a:ext uri="{9D8B030D-6E8A-4147-A177-3AD203B41FA5}">
                      <a16:colId xmlns:a16="http://schemas.microsoft.com/office/drawing/2014/main" val="4288442026"/>
                    </a:ext>
                  </a:extLst>
                </a:gridCol>
                <a:gridCol w="1021962">
                  <a:extLst>
                    <a:ext uri="{9D8B030D-6E8A-4147-A177-3AD203B41FA5}">
                      <a16:colId xmlns:a16="http://schemas.microsoft.com/office/drawing/2014/main" val="1525129335"/>
                    </a:ext>
                  </a:extLst>
                </a:gridCol>
                <a:gridCol w="1021962">
                  <a:extLst>
                    <a:ext uri="{9D8B030D-6E8A-4147-A177-3AD203B41FA5}">
                      <a16:colId xmlns:a16="http://schemas.microsoft.com/office/drawing/2014/main" val="2052481964"/>
                    </a:ext>
                  </a:extLst>
                </a:gridCol>
                <a:gridCol w="1021962">
                  <a:extLst>
                    <a:ext uri="{9D8B030D-6E8A-4147-A177-3AD203B41FA5}">
                      <a16:colId xmlns:a16="http://schemas.microsoft.com/office/drawing/2014/main" val="1993347636"/>
                    </a:ext>
                  </a:extLst>
                </a:gridCol>
              </a:tblGrid>
              <a:tr h="296749">
                <a:tc>
                  <a:txBody>
                    <a:bodyPr/>
                    <a:lstStyle/>
                    <a:p>
                      <a:pPr>
                        <a:lnSpc>
                          <a:spcPct val="107000"/>
                        </a:lnSpc>
                        <a:spcAft>
                          <a:spcPts val="0"/>
                        </a:spcAft>
                      </a:pPr>
                      <a:r>
                        <a:rPr lang="en-US" sz="1600" dirty="0">
                          <a:effectLst/>
                          <a:latin typeface="+mn-lt"/>
                          <a:cs typeface="Arial" panose="020B0604020202020204" pitchFamily="34" charset="0"/>
                        </a:rPr>
                        <a:t> </a:t>
                      </a:r>
                      <a:endParaRPr lang="en-CA" sz="1600" dirty="0">
                        <a:effectLst/>
                        <a:latin typeface="+mn-lt"/>
                        <a:cs typeface="Arial" panose="020B0604020202020204" pitchFamily="34" charset="0"/>
                      </a:endParaRPr>
                    </a:p>
                    <a:p>
                      <a:pPr>
                        <a:lnSpc>
                          <a:spcPct val="107000"/>
                        </a:lnSpc>
                        <a:spcAft>
                          <a:spcPts val="0"/>
                        </a:spcAft>
                      </a:pPr>
                      <a:r>
                        <a:rPr lang="en-US" sz="1600" dirty="0">
                          <a:effectLst/>
                          <a:latin typeface="+mn-lt"/>
                          <a:cs typeface="Arial" panose="020B0604020202020204" pitchFamily="34" charset="0"/>
                        </a:rPr>
                        <a:t> </a:t>
                      </a:r>
                      <a:endParaRPr lang="en-CA" sz="1600" dirty="0">
                        <a:effectLst/>
                        <a:latin typeface="+mn-lt"/>
                        <a:ea typeface="Calibri" panose="020F0502020204030204" pitchFamily="34" charset="0"/>
                        <a:cs typeface="Arial" panose="020B0604020202020204" pitchFamily="34" charset="0"/>
                      </a:endParaRPr>
                    </a:p>
                  </a:txBody>
                  <a:tcPr marL="22718" marR="22718" marT="0" marB="0"/>
                </a:tc>
                <a:tc>
                  <a:txBody>
                    <a:bodyPr/>
                    <a:lstStyle/>
                    <a:p>
                      <a:pPr algn="ctr">
                        <a:lnSpc>
                          <a:spcPct val="107000"/>
                        </a:lnSpc>
                        <a:spcAft>
                          <a:spcPts val="0"/>
                        </a:spcAft>
                      </a:pPr>
                      <a:r>
                        <a:rPr lang="en-US" sz="1000" dirty="0">
                          <a:effectLst/>
                          <a:latin typeface="+mn-lt"/>
                          <a:cs typeface="Arial" panose="020B0604020202020204" pitchFamily="34" charset="0"/>
                        </a:rPr>
                        <a:t>JXS </a:t>
                      </a:r>
                      <a:endParaRPr lang="en-CA" sz="1000" dirty="0">
                        <a:effectLst/>
                        <a:latin typeface="+mn-lt"/>
                        <a:cs typeface="Arial" panose="020B0604020202020204" pitchFamily="34" charset="0"/>
                      </a:endParaRPr>
                    </a:p>
                    <a:p>
                      <a:pPr algn="ctr">
                        <a:lnSpc>
                          <a:spcPct val="107000"/>
                        </a:lnSpc>
                        <a:spcAft>
                          <a:spcPts val="0"/>
                        </a:spcAft>
                      </a:pPr>
                      <a:r>
                        <a:rPr lang="en-US" sz="1000" dirty="0">
                          <a:effectLst/>
                          <a:latin typeface="+mn-lt"/>
                          <a:cs typeface="Arial" panose="020B0604020202020204" pitchFamily="34" charset="0"/>
                        </a:rPr>
                        <a:t>(n=16)</a:t>
                      </a:r>
                      <a:endParaRPr lang="en-CA" sz="1000" dirty="0">
                        <a:effectLst/>
                        <a:latin typeface="+mn-lt"/>
                        <a:ea typeface="Calibri" panose="020F0502020204030204" pitchFamily="34" charset="0"/>
                        <a:cs typeface="Arial" panose="020B0604020202020204" pitchFamily="34" charset="0"/>
                      </a:endParaRPr>
                    </a:p>
                  </a:txBody>
                  <a:tcPr marL="22718" marR="22718" marT="0" marB="0" anchor="ctr"/>
                </a:tc>
                <a:tc>
                  <a:txBody>
                    <a:bodyPr/>
                    <a:lstStyle/>
                    <a:p>
                      <a:pPr algn="ctr">
                        <a:lnSpc>
                          <a:spcPct val="107000"/>
                        </a:lnSpc>
                        <a:spcAft>
                          <a:spcPts val="0"/>
                        </a:spcAft>
                      </a:pPr>
                      <a:r>
                        <a:rPr lang="en-US" sz="1000" dirty="0">
                          <a:effectLst/>
                          <a:latin typeface="+mn-lt"/>
                          <a:cs typeface="Arial" panose="020B0604020202020204" pitchFamily="34" charset="0"/>
                        </a:rPr>
                        <a:t>BTH</a:t>
                      </a:r>
                      <a:endParaRPr lang="en-CA" sz="1000" dirty="0">
                        <a:effectLst/>
                        <a:latin typeface="+mn-lt"/>
                        <a:cs typeface="Arial" panose="020B0604020202020204" pitchFamily="34" charset="0"/>
                      </a:endParaRPr>
                    </a:p>
                    <a:p>
                      <a:pPr algn="ctr">
                        <a:lnSpc>
                          <a:spcPct val="107000"/>
                        </a:lnSpc>
                        <a:spcAft>
                          <a:spcPts val="0"/>
                        </a:spcAft>
                      </a:pPr>
                      <a:r>
                        <a:rPr lang="en-US" sz="1000" dirty="0">
                          <a:effectLst/>
                          <a:latin typeface="+mn-lt"/>
                          <a:cs typeface="Arial" panose="020B0604020202020204" pitchFamily="34" charset="0"/>
                        </a:rPr>
                        <a:t> (n=10)</a:t>
                      </a:r>
                      <a:endParaRPr lang="en-CA" sz="1000" dirty="0">
                        <a:effectLst/>
                        <a:latin typeface="+mn-lt"/>
                        <a:ea typeface="Calibri" panose="020F0502020204030204" pitchFamily="34" charset="0"/>
                        <a:cs typeface="Arial" panose="020B0604020202020204" pitchFamily="34" charset="0"/>
                      </a:endParaRPr>
                    </a:p>
                  </a:txBody>
                  <a:tcPr marL="22718" marR="22718" marT="0" marB="0" anchor="ctr"/>
                </a:tc>
                <a:tc>
                  <a:txBody>
                    <a:bodyPr/>
                    <a:lstStyle/>
                    <a:p>
                      <a:pPr algn="ctr">
                        <a:lnSpc>
                          <a:spcPct val="107000"/>
                        </a:lnSpc>
                        <a:spcAft>
                          <a:spcPts val="0"/>
                        </a:spcAft>
                      </a:pPr>
                      <a:r>
                        <a:rPr lang="en-US" sz="1000" dirty="0">
                          <a:effectLst/>
                          <a:latin typeface="+mn-lt"/>
                          <a:cs typeface="Arial" panose="020B0604020202020204" pitchFamily="34" charset="0"/>
                        </a:rPr>
                        <a:t>Monocular (n=3)</a:t>
                      </a:r>
                      <a:endParaRPr lang="en-CA" sz="1000" dirty="0">
                        <a:effectLst/>
                        <a:latin typeface="+mn-lt"/>
                        <a:ea typeface="Calibri" panose="020F0502020204030204" pitchFamily="34" charset="0"/>
                        <a:cs typeface="Arial" panose="020B0604020202020204" pitchFamily="34" charset="0"/>
                      </a:endParaRPr>
                    </a:p>
                  </a:txBody>
                  <a:tcPr marL="22718" marR="22718" marT="0" marB="0" anchor="ctr"/>
                </a:tc>
                <a:tc>
                  <a:txBody>
                    <a:bodyPr/>
                    <a:lstStyle/>
                    <a:p>
                      <a:pPr algn="ctr">
                        <a:lnSpc>
                          <a:spcPct val="107000"/>
                        </a:lnSpc>
                        <a:spcAft>
                          <a:spcPts val="0"/>
                        </a:spcAft>
                      </a:pPr>
                      <a:r>
                        <a:rPr lang="en-US" sz="1000" dirty="0">
                          <a:effectLst/>
                          <a:latin typeface="+mn-lt"/>
                          <a:cs typeface="Arial" panose="020B0604020202020204" pitchFamily="34" charset="0"/>
                        </a:rPr>
                        <a:t>Normal</a:t>
                      </a:r>
                      <a:endParaRPr lang="en-CA" sz="1000" dirty="0">
                        <a:effectLst/>
                        <a:latin typeface="+mn-lt"/>
                        <a:cs typeface="Arial" panose="020B0604020202020204" pitchFamily="34" charset="0"/>
                      </a:endParaRPr>
                    </a:p>
                    <a:p>
                      <a:pPr algn="ctr">
                        <a:lnSpc>
                          <a:spcPct val="107000"/>
                        </a:lnSpc>
                        <a:spcAft>
                          <a:spcPts val="0"/>
                        </a:spcAft>
                      </a:pPr>
                      <a:r>
                        <a:rPr lang="en-US" sz="1000" dirty="0">
                          <a:effectLst/>
                          <a:latin typeface="+mn-lt"/>
                          <a:cs typeface="Arial" panose="020B0604020202020204" pitchFamily="34" charset="0"/>
                        </a:rPr>
                        <a:t> (n=10)</a:t>
                      </a:r>
                      <a:endParaRPr lang="en-CA" sz="1000" dirty="0">
                        <a:effectLst/>
                        <a:latin typeface="+mn-lt"/>
                        <a:ea typeface="Calibri" panose="020F0502020204030204" pitchFamily="34" charset="0"/>
                        <a:cs typeface="Arial" panose="020B0604020202020204" pitchFamily="34" charset="0"/>
                      </a:endParaRPr>
                    </a:p>
                  </a:txBody>
                  <a:tcPr marL="22718" marR="22718" marT="0" marB="0" anchor="ctr"/>
                </a:tc>
                <a:extLst>
                  <a:ext uri="{0D108BD9-81ED-4DB2-BD59-A6C34878D82A}">
                    <a16:rowId xmlns:a16="http://schemas.microsoft.com/office/drawing/2014/main" val="3401486825"/>
                  </a:ext>
                </a:extLst>
              </a:tr>
              <a:tr h="260907">
                <a:tc>
                  <a:txBody>
                    <a:bodyPr/>
                    <a:lstStyle/>
                    <a:p>
                      <a:pPr>
                        <a:lnSpc>
                          <a:spcPct val="107000"/>
                        </a:lnSpc>
                        <a:spcAft>
                          <a:spcPts val="0"/>
                        </a:spcAft>
                      </a:pPr>
                      <a:r>
                        <a:rPr lang="en-US" sz="900" dirty="0">
                          <a:effectLst/>
                          <a:latin typeface="+mn-lt"/>
                          <a:cs typeface="Arial" panose="020B0604020202020204" pitchFamily="34" charset="0"/>
                        </a:rPr>
                        <a:t>Thinning Present</a:t>
                      </a:r>
                      <a:endParaRPr lang="en-CA" sz="900" dirty="0">
                        <a:effectLst/>
                        <a:latin typeface="+mn-lt"/>
                        <a:ea typeface="Calibri" panose="020F0502020204030204" pitchFamily="34" charset="0"/>
                        <a:cs typeface="Arial" panose="020B0604020202020204" pitchFamily="34" charset="0"/>
                      </a:endParaRPr>
                    </a:p>
                  </a:txBody>
                  <a:tcPr marL="22718" marR="22718" marT="0" marB="0"/>
                </a:tc>
                <a:tc>
                  <a:txBody>
                    <a:bodyPr/>
                    <a:lstStyle/>
                    <a:p>
                      <a:pPr algn="ctr">
                        <a:lnSpc>
                          <a:spcPct val="107000"/>
                        </a:lnSpc>
                        <a:spcAft>
                          <a:spcPts val="0"/>
                        </a:spcAft>
                      </a:pPr>
                      <a:r>
                        <a:rPr lang="en-US" sz="850" dirty="0">
                          <a:effectLst/>
                          <a:latin typeface="+mn-lt"/>
                          <a:cs typeface="Arial" panose="020B0604020202020204" pitchFamily="34" charset="0"/>
                        </a:rPr>
                        <a:t>93.8% </a:t>
                      </a:r>
                      <a:endParaRPr lang="en-CA" sz="850" dirty="0">
                        <a:effectLst/>
                        <a:latin typeface="+mn-lt"/>
                        <a:cs typeface="Arial" panose="020B0604020202020204" pitchFamily="34" charset="0"/>
                      </a:endParaRPr>
                    </a:p>
                    <a:p>
                      <a:pPr algn="ctr">
                        <a:lnSpc>
                          <a:spcPct val="107000"/>
                        </a:lnSpc>
                        <a:spcAft>
                          <a:spcPts val="0"/>
                        </a:spcAft>
                      </a:pPr>
                      <a:r>
                        <a:rPr lang="en-US" sz="850" dirty="0">
                          <a:effectLst/>
                          <a:latin typeface="+mn-lt"/>
                          <a:cs typeface="Arial" panose="020B0604020202020204" pitchFamily="34" charset="0"/>
                        </a:rPr>
                        <a:t>(15/16)</a:t>
                      </a:r>
                      <a:endParaRPr lang="en-CA" sz="850" dirty="0">
                        <a:effectLst/>
                        <a:latin typeface="+mn-lt"/>
                        <a:ea typeface="Calibri" panose="020F0502020204030204" pitchFamily="34" charset="0"/>
                        <a:cs typeface="Arial" panose="020B0604020202020204" pitchFamily="34" charset="0"/>
                      </a:endParaRPr>
                    </a:p>
                  </a:txBody>
                  <a:tcPr marL="22718" marR="22718" marT="0" marB="0" anchor="ctr"/>
                </a:tc>
                <a:tc>
                  <a:txBody>
                    <a:bodyPr/>
                    <a:lstStyle/>
                    <a:p>
                      <a:pPr algn="ctr">
                        <a:lnSpc>
                          <a:spcPct val="107000"/>
                        </a:lnSpc>
                        <a:spcAft>
                          <a:spcPts val="0"/>
                        </a:spcAft>
                      </a:pPr>
                      <a:r>
                        <a:rPr lang="en-US" sz="850">
                          <a:effectLst/>
                          <a:latin typeface="+mn-lt"/>
                          <a:cs typeface="Arial" panose="020B0604020202020204" pitchFamily="34" charset="0"/>
                        </a:rPr>
                        <a:t>80.0% </a:t>
                      </a:r>
                      <a:endParaRPr lang="en-CA" sz="850">
                        <a:effectLst/>
                        <a:latin typeface="+mn-lt"/>
                        <a:cs typeface="Arial" panose="020B0604020202020204" pitchFamily="34" charset="0"/>
                      </a:endParaRPr>
                    </a:p>
                    <a:p>
                      <a:pPr algn="ctr">
                        <a:lnSpc>
                          <a:spcPct val="107000"/>
                        </a:lnSpc>
                        <a:spcAft>
                          <a:spcPts val="0"/>
                        </a:spcAft>
                      </a:pPr>
                      <a:r>
                        <a:rPr lang="en-US" sz="850">
                          <a:effectLst/>
                          <a:latin typeface="+mn-lt"/>
                          <a:cs typeface="Arial" panose="020B0604020202020204" pitchFamily="34" charset="0"/>
                        </a:rPr>
                        <a:t>(8/10)</a:t>
                      </a:r>
                      <a:endParaRPr lang="en-CA" sz="850">
                        <a:effectLst/>
                        <a:latin typeface="+mn-lt"/>
                        <a:ea typeface="Calibri" panose="020F0502020204030204" pitchFamily="34" charset="0"/>
                        <a:cs typeface="Arial" panose="020B0604020202020204" pitchFamily="34" charset="0"/>
                      </a:endParaRPr>
                    </a:p>
                  </a:txBody>
                  <a:tcPr marL="22718" marR="22718" marT="0" marB="0" anchor="ctr"/>
                </a:tc>
                <a:tc>
                  <a:txBody>
                    <a:bodyPr/>
                    <a:lstStyle/>
                    <a:p>
                      <a:pPr algn="ctr">
                        <a:lnSpc>
                          <a:spcPct val="107000"/>
                        </a:lnSpc>
                        <a:spcAft>
                          <a:spcPts val="0"/>
                        </a:spcAft>
                      </a:pPr>
                      <a:r>
                        <a:rPr lang="en-US" sz="850" dirty="0">
                          <a:effectLst/>
                          <a:latin typeface="+mn-lt"/>
                          <a:cs typeface="Arial" panose="020B0604020202020204" pitchFamily="34" charset="0"/>
                        </a:rPr>
                        <a:t>66.7% </a:t>
                      </a:r>
                      <a:endParaRPr lang="en-CA" sz="850" dirty="0">
                        <a:effectLst/>
                        <a:latin typeface="+mn-lt"/>
                        <a:cs typeface="Arial" panose="020B0604020202020204" pitchFamily="34" charset="0"/>
                      </a:endParaRPr>
                    </a:p>
                    <a:p>
                      <a:pPr algn="ctr">
                        <a:lnSpc>
                          <a:spcPct val="107000"/>
                        </a:lnSpc>
                        <a:spcAft>
                          <a:spcPts val="0"/>
                        </a:spcAft>
                      </a:pPr>
                      <a:r>
                        <a:rPr lang="en-US" sz="850" dirty="0">
                          <a:effectLst/>
                          <a:latin typeface="+mn-lt"/>
                          <a:cs typeface="Arial" panose="020B0604020202020204" pitchFamily="34" charset="0"/>
                        </a:rPr>
                        <a:t>(2/3)</a:t>
                      </a:r>
                      <a:endParaRPr lang="en-CA" sz="850" dirty="0">
                        <a:effectLst/>
                        <a:latin typeface="+mn-lt"/>
                        <a:ea typeface="Calibri" panose="020F0502020204030204" pitchFamily="34" charset="0"/>
                        <a:cs typeface="Arial" panose="020B0604020202020204" pitchFamily="34" charset="0"/>
                      </a:endParaRPr>
                    </a:p>
                  </a:txBody>
                  <a:tcPr marL="22718" marR="22718" marT="0" marB="0" anchor="ctr"/>
                </a:tc>
                <a:tc>
                  <a:txBody>
                    <a:bodyPr/>
                    <a:lstStyle/>
                    <a:p>
                      <a:pPr algn="ctr">
                        <a:lnSpc>
                          <a:spcPct val="107000"/>
                        </a:lnSpc>
                        <a:spcAft>
                          <a:spcPts val="0"/>
                        </a:spcAft>
                      </a:pPr>
                      <a:r>
                        <a:rPr lang="en-US" sz="850" dirty="0">
                          <a:effectLst/>
                          <a:latin typeface="+mn-lt"/>
                          <a:cs typeface="Arial" panose="020B0604020202020204" pitchFamily="34" charset="0"/>
                        </a:rPr>
                        <a:t>50% </a:t>
                      </a:r>
                      <a:endParaRPr lang="en-CA" sz="850" dirty="0">
                        <a:effectLst/>
                        <a:latin typeface="+mn-lt"/>
                        <a:cs typeface="Arial" panose="020B0604020202020204" pitchFamily="34" charset="0"/>
                      </a:endParaRPr>
                    </a:p>
                    <a:p>
                      <a:pPr algn="ctr">
                        <a:lnSpc>
                          <a:spcPct val="107000"/>
                        </a:lnSpc>
                        <a:spcAft>
                          <a:spcPts val="0"/>
                        </a:spcAft>
                      </a:pPr>
                      <a:r>
                        <a:rPr lang="en-US" sz="850" dirty="0">
                          <a:effectLst/>
                          <a:latin typeface="+mn-lt"/>
                          <a:cs typeface="Arial" panose="020B0604020202020204" pitchFamily="34" charset="0"/>
                        </a:rPr>
                        <a:t>(5/10)</a:t>
                      </a:r>
                      <a:endParaRPr lang="en-CA" sz="850" dirty="0">
                        <a:effectLst/>
                        <a:latin typeface="+mn-lt"/>
                        <a:ea typeface="Calibri" panose="020F0502020204030204" pitchFamily="34" charset="0"/>
                        <a:cs typeface="Arial" panose="020B0604020202020204" pitchFamily="34" charset="0"/>
                      </a:endParaRPr>
                    </a:p>
                  </a:txBody>
                  <a:tcPr marL="22718" marR="22718" marT="0" marB="0" anchor="ctr"/>
                </a:tc>
                <a:extLst>
                  <a:ext uri="{0D108BD9-81ED-4DB2-BD59-A6C34878D82A}">
                    <a16:rowId xmlns:a16="http://schemas.microsoft.com/office/drawing/2014/main" val="895176924"/>
                  </a:ext>
                </a:extLst>
              </a:tr>
              <a:tr h="260907">
                <a:tc>
                  <a:txBody>
                    <a:bodyPr/>
                    <a:lstStyle/>
                    <a:p>
                      <a:pPr>
                        <a:lnSpc>
                          <a:spcPct val="107000"/>
                        </a:lnSpc>
                        <a:spcAft>
                          <a:spcPts val="0"/>
                        </a:spcAft>
                      </a:pPr>
                      <a:r>
                        <a:rPr lang="en-US" sz="900">
                          <a:effectLst/>
                          <a:latin typeface="+mn-lt"/>
                          <a:cs typeface="Arial" panose="020B0604020202020204" pitchFamily="34" charset="0"/>
                        </a:rPr>
                        <a:t>Unilateral </a:t>
                      </a:r>
                      <a:endParaRPr lang="en-CA" sz="900">
                        <a:effectLst/>
                        <a:latin typeface="+mn-lt"/>
                        <a:ea typeface="Calibri" panose="020F0502020204030204" pitchFamily="34" charset="0"/>
                        <a:cs typeface="Arial" panose="020B0604020202020204" pitchFamily="34" charset="0"/>
                      </a:endParaRPr>
                    </a:p>
                  </a:txBody>
                  <a:tcPr marL="22718" marR="22718" marT="0" marB="0"/>
                </a:tc>
                <a:tc>
                  <a:txBody>
                    <a:bodyPr/>
                    <a:lstStyle/>
                    <a:p>
                      <a:pPr algn="ctr">
                        <a:lnSpc>
                          <a:spcPct val="107000"/>
                        </a:lnSpc>
                        <a:spcAft>
                          <a:spcPts val="0"/>
                        </a:spcAft>
                      </a:pPr>
                      <a:r>
                        <a:rPr lang="en-US" sz="850" dirty="0">
                          <a:effectLst/>
                          <a:latin typeface="+mn-lt"/>
                          <a:cs typeface="Arial" panose="020B0604020202020204" pitchFamily="34" charset="0"/>
                        </a:rPr>
                        <a:t>6.7% </a:t>
                      </a:r>
                      <a:endParaRPr lang="en-CA" sz="850" dirty="0">
                        <a:effectLst/>
                        <a:latin typeface="+mn-lt"/>
                        <a:cs typeface="Arial" panose="020B0604020202020204" pitchFamily="34" charset="0"/>
                      </a:endParaRPr>
                    </a:p>
                    <a:p>
                      <a:pPr algn="ctr">
                        <a:lnSpc>
                          <a:spcPct val="107000"/>
                        </a:lnSpc>
                        <a:spcAft>
                          <a:spcPts val="0"/>
                        </a:spcAft>
                      </a:pPr>
                      <a:r>
                        <a:rPr lang="en-US" sz="850" dirty="0">
                          <a:effectLst/>
                          <a:latin typeface="+mn-lt"/>
                          <a:cs typeface="Arial" panose="020B0604020202020204" pitchFamily="34" charset="0"/>
                        </a:rPr>
                        <a:t>(1/15)</a:t>
                      </a:r>
                      <a:endParaRPr lang="en-CA" sz="850" dirty="0">
                        <a:effectLst/>
                        <a:latin typeface="+mn-lt"/>
                        <a:ea typeface="Calibri" panose="020F0502020204030204" pitchFamily="34" charset="0"/>
                        <a:cs typeface="Arial" panose="020B0604020202020204" pitchFamily="34" charset="0"/>
                      </a:endParaRPr>
                    </a:p>
                  </a:txBody>
                  <a:tcPr marL="22718" marR="22718" marT="0" marB="0" anchor="ctr"/>
                </a:tc>
                <a:tc>
                  <a:txBody>
                    <a:bodyPr/>
                    <a:lstStyle/>
                    <a:p>
                      <a:pPr algn="ctr">
                        <a:lnSpc>
                          <a:spcPct val="107000"/>
                        </a:lnSpc>
                        <a:spcAft>
                          <a:spcPts val="0"/>
                        </a:spcAft>
                      </a:pPr>
                      <a:r>
                        <a:rPr lang="en-US" sz="850">
                          <a:effectLst/>
                          <a:latin typeface="+mn-lt"/>
                          <a:cs typeface="Arial" panose="020B0604020202020204" pitchFamily="34" charset="0"/>
                        </a:rPr>
                        <a:t>12.5% </a:t>
                      </a:r>
                      <a:endParaRPr lang="en-CA" sz="850">
                        <a:effectLst/>
                        <a:latin typeface="+mn-lt"/>
                        <a:cs typeface="Arial" panose="020B0604020202020204" pitchFamily="34" charset="0"/>
                      </a:endParaRPr>
                    </a:p>
                    <a:p>
                      <a:pPr algn="ctr">
                        <a:lnSpc>
                          <a:spcPct val="107000"/>
                        </a:lnSpc>
                        <a:spcAft>
                          <a:spcPts val="0"/>
                        </a:spcAft>
                      </a:pPr>
                      <a:r>
                        <a:rPr lang="en-US" sz="850">
                          <a:effectLst/>
                          <a:latin typeface="+mn-lt"/>
                          <a:cs typeface="Arial" panose="020B0604020202020204" pitchFamily="34" charset="0"/>
                        </a:rPr>
                        <a:t>(1/8)</a:t>
                      </a:r>
                      <a:endParaRPr lang="en-CA" sz="850">
                        <a:effectLst/>
                        <a:latin typeface="+mn-lt"/>
                        <a:ea typeface="Calibri" panose="020F0502020204030204" pitchFamily="34" charset="0"/>
                        <a:cs typeface="Arial" panose="020B0604020202020204" pitchFamily="34" charset="0"/>
                      </a:endParaRPr>
                    </a:p>
                  </a:txBody>
                  <a:tcPr marL="22718" marR="22718" marT="0" marB="0" anchor="ctr"/>
                </a:tc>
                <a:tc>
                  <a:txBody>
                    <a:bodyPr/>
                    <a:lstStyle/>
                    <a:p>
                      <a:pPr algn="ctr">
                        <a:lnSpc>
                          <a:spcPct val="107000"/>
                        </a:lnSpc>
                        <a:spcAft>
                          <a:spcPts val="0"/>
                        </a:spcAft>
                      </a:pPr>
                      <a:r>
                        <a:rPr lang="en-US" sz="850">
                          <a:effectLst/>
                          <a:latin typeface="+mn-lt"/>
                          <a:cs typeface="Arial" panose="020B0604020202020204" pitchFamily="34" charset="0"/>
                        </a:rPr>
                        <a:t>50.0% </a:t>
                      </a:r>
                      <a:endParaRPr lang="en-CA" sz="850">
                        <a:effectLst/>
                        <a:latin typeface="+mn-lt"/>
                        <a:cs typeface="Arial" panose="020B0604020202020204" pitchFamily="34" charset="0"/>
                      </a:endParaRPr>
                    </a:p>
                    <a:p>
                      <a:pPr algn="ctr">
                        <a:lnSpc>
                          <a:spcPct val="107000"/>
                        </a:lnSpc>
                        <a:spcAft>
                          <a:spcPts val="0"/>
                        </a:spcAft>
                      </a:pPr>
                      <a:r>
                        <a:rPr lang="en-US" sz="850">
                          <a:effectLst/>
                          <a:latin typeface="+mn-lt"/>
                          <a:cs typeface="Arial" panose="020B0604020202020204" pitchFamily="34" charset="0"/>
                        </a:rPr>
                        <a:t>(1/2)</a:t>
                      </a:r>
                      <a:endParaRPr lang="en-CA" sz="850">
                        <a:effectLst/>
                        <a:latin typeface="+mn-lt"/>
                        <a:ea typeface="Calibri" panose="020F0502020204030204" pitchFamily="34" charset="0"/>
                        <a:cs typeface="Arial" panose="020B0604020202020204" pitchFamily="34" charset="0"/>
                      </a:endParaRPr>
                    </a:p>
                  </a:txBody>
                  <a:tcPr marL="22718" marR="22718" marT="0" marB="0" anchor="ctr"/>
                </a:tc>
                <a:tc>
                  <a:txBody>
                    <a:bodyPr/>
                    <a:lstStyle/>
                    <a:p>
                      <a:pPr algn="ctr">
                        <a:lnSpc>
                          <a:spcPct val="107000"/>
                        </a:lnSpc>
                        <a:spcAft>
                          <a:spcPts val="0"/>
                        </a:spcAft>
                      </a:pPr>
                      <a:r>
                        <a:rPr lang="en-US" sz="850" dirty="0">
                          <a:effectLst/>
                          <a:latin typeface="+mn-lt"/>
                          <a:cs typeface="Arial" panose="020B0604020202020204" pitchFamily="34" charset="0"/>
                        </a:rPr>
                        <a:t>0</a:t>
                      </a:r>
                      <a:endParaRPr lang="en-CA" sz="850" dirty="0">
                        <a:effectLst/>
                        <a:latin typeface="+mn-lt"/>
                        <a:ea typeface="Calibri" panose="020F0502020204030204" pitchFamily="34" charset="0"/>
                        <a:cs typeface="Arial" panose="020B0604020202020204" pitchFamily="34" charset="0"/>
                      </a:endParaRPr>
                    </a:p>
                  </a:txBody>
                  <a:tcPr marL="22718" marR="22718" marT="0" marB="0" anchor="ctr"/>
                </a:tc>
                <a:extLst>
                  <a:ext uri="{0D108BD9-81ED-4DB2-BD59-A6C34878D82A}">
                    <a16:rowId xmlns:a16="http://schemas.microsoft.com/office/drawing/2014/main" val="2757014998"/>
                  </a:ext>
                </a:extLst>
              </a:tr>
              <a:tr h="260907">
                <a:tc>
                  <a:txBody>
                    <a:bodyPr/>
                    <a:lstStyle/>
                    <a:p>
                      <a:pPr>
                        <a:lnSpc>
                          <a:spcPct val="107000"/>
                        </a:lnSpc>
                        <a:spcAft>
                          <a:spcPts val="0"/>
                        </a:spcAft>
                      </a:pPr>
                      <a:r>
                        <a:rPr lang="en-US" sz="900">
                          <a:effectLst/>
                          <a:latin typeface="+mn-lt"/>
                          <a:cs typeface="Arial" panose="020B0604020202020204" pitchFamily="34" charset="0"/>
                        </a:rPr>
                        <a:t>Bilateral Diffuse </a:t>
                      </a:r>
                      <a:endParaRPr lang="en-CA" sz="900">
                        <a:effectLst/>
                        <a:latin typeface="+mn-lt"/>
                        <a:ea typeface="Calibri" panose="020F0502020204030204" pitchFamily="34" charset="0"/>
                        <a:cs typeface="Arial" panose="020B0604020202020204" pitchFamily="34" charset="0"/>
                      </a:endParaRPr>
                    </a:p>
                  </a:txBody>
                  <a:tcPr marL="22718" marR="22718" marT="0" marB="0"/>
                </a:tc>
                <a:tc>
                  <a:txBody>
                    <a:bodyPr/>
                    <a:lstStyle/>
                    <a:p>
                      <a:pPr algn="ctr">
                        <a:lnSpc>
                          <a:spcPct val="107000"/>
                        </a:lnSpc>
                        <a:spcAft>
                          <a:spcPts val="0"/>
                        </a:spcAft>
                      </a:pPr>
                      <a:r>
                        <a:rPr lang="en-US" sz="850" dirty="0">
                          <a:effectLst/>
                          <a:latin typeface="+mn-lt"/>
                          <a:cs typeface="Arial" panose="020B0604020202020204" pitchFamily="34" charset="0"/>
                        </a:rPr>
                        <a:t>60.0%</a:t>
                      </a:r>
                      <a:endParaRPr lang="en-CA" sz="850" dirty="0">
                        <a:effectLst/>
                        <a:latin typeface="+mn-lt"/>
                        <a:cs typeface="Arial" panose="020B0604020202020204" pitchFamily="34" charset="0"/>
                      </a:endParaRPr>
                    </a:p>
                    <a:p>
                      <a:pPr algn="ctr">
                        <a:lnSpc>
                          <a:spcPct val="107000"/>
                        </a:lnSpc>
                        <a:spcAft>
                          <a:spcPts val="0"/>
                        </a:spcAft>
                      </a:pPr>
                      <a:r>
                        <a:rPr lang="en-US" sz="850" dirty="0">
                          <a:effectLst/>
                          <a:latin typeface="+mn-lt"/>
                          <a:cs typeface="Arial" panose="020B0604020202020204" pitchFamily="34" charset="0"/>
                        </a:rPr>
                        <a:t>(9/15)*</a:t>
                      </a:r>
                      <a:endParaRPr lang="en-CA" sz="850" dirty="0">
                        <a:effectLst/>
                        <a:latin typeface="+mn-lt"/>
                        <a:ea typeface="Calibri" panose="020F0502020204030204" pitchFamily="34" charset="0"/>
                        <a:cs typeface="Arial" panose="020B0604020202020204" pitchFamily="34" charset="0"/>
                      </a:endParaRPr>
                    </a:p>
                  </a:txBody>
                  <a:tcPr marL="22718" marR="22718" marT="0" marB="0" anchor="ctr"/>
                </a:tc>
                <a:tc>
                  <a:txBody>
                    <a:bodyPr/>
                    <a:lstStyle/>
                    <a:p>
                      <a:pPr algn="ctr">
                        <a:lnSpc>
                          <a:spcPct val="107000"/>
                        </a:lnSpc>
                        <a:spcAft>
                          <a:spcPts val="0"/>
                        </a:spcAft>
                      </a:pPr>
                      <a:r>
                        <a:rPr lang="en-US" sz="850" dirty="0">
                          <a:effectLst/>
                          <a:latin typeface="+mn-lt"/>
                          <a:cs typeface="Arial" panose="020B0604020202020204" pitchFamily="34" charset="0"/>
                        </a:rPr>
                        <a:t>37.5% </a:t>
                      </a:r>
                      <a:endParaRPr lang="en-CA" sz="850" dirty="0">
                        <a:effectLst/>
                        <a:latin typeface="+mn-lt"/>
                        <a:cs typeface="Arial" panose="020B0604020202020204" pitchFamily="34" charset="0"/>
                      </a:endParaRPr>
                    </a:p>
                    <a:p>
                      <a:pPr algn="ctr">
                        <a:lnSpc>
                          <a:spcPct val="107000"/>
                        </a:lnSpc>
                        <a:spcAft>
                          <a:spcPts val="0"/>
                        </a:spcAft>
                      </a:pPr>
                      <a:r>
                        <a:rPr lang="en-US" sz="850" dirty="0">
                          <a:effectLst/>
                          <a:latin typeface="+mn-lt"/>
                          <a:cs typeface="Arial" panose="020B0604020202020204" pitchFamily="34" charset="0"/>
                        </a:rPr>
                        <a:t>(3/8)</a:t>
                      </a:r>
                      <a:endParaRPr lang="en-CA" sz="850" dirty="0">
                        <a:effectLst/>
                        <a:latin typeface="+mn-lt"/>
                        <a:ea typeface="Calibri" panose="020F0502020204030204" pitchFamily="34" charset="0"/>
                        <a:cs typeface="Arial" panose="020B0604020202020204" pitchFamily="34" charset="0"/>
                      </a:endParaRPr>
                    </a:p>
                  </a:txBody>
                  <a:tcPr marL="22718" marR="22718" marT="0" marB="0" anchor="ctr"/>
                </a:tc>
                <a:tc>
                  <a:txBody>
                    <a:bodyPr/>
                    <a:lstStyle/>
                    <a:p>
                      <a:pPr algn="ctr">
                        <a:lnSpc>
                          <a:spcPct val="107000"/>
                        </a:lnSpc>
                        <a:spcAft>
                          <a:spcPts val="0"/>
                        </a:spcAft>
                      </a:pPr>
                      <a:r>
                        <a:rPr lang="en-US" sz="850">
                          <a:effectLst/>
                          <a:latin typeface="+mn-lt"/>
                          <a:cs typeface="Arial" panose="020B0604020202020204" pitchFamily="34" charset="0"/>
                        </a:rPr>
                        <a:t>50.0% </a:t>
                      </a:r>
                      <a:endParaRPr lang="en-CA" sz="850">
                        <a:effectLst/>
                        <a:latin typeface="+mn-lt"/>
                        <a:cs typeface="Arial" panose="020B0604020202020204" pitchFamily="34" charset="0"/>
                      </a:endParaRPr>
                    </a:p>
                    <a:p>
                      <a:pPr algn="ctr">
                        <a:lnSpc>
                          <a:spcPct val="107000"/>
                        </a:lnSpc>
                        <a:spcAft>
                          <a:spcPts val="0"/>
                        </a:spcAft>
                      </a:pPr>
                      <a:r>
                        <a:rPr lang="en-US" sz="850">
                          <a:effectLst/>
                          <a:latin typeface="+mn-lt"/>
                          <a:cs typeface="Arial" panose="020B0604020202020204" pitchFamily="34" charset="0"/>
                        </a:rPr>
                        <a:t>(1/2)</a:t>
                      </a:r>
                      <a:endParaRPr lang="en-CA" sz="850">
                        <a:effectLst/>
                        <a:latin typeface="+mn-lt"/>
                        <a:ea typeface="Calibri" panose="020F0502020204030204" pitchFamily="34" charset="0"/>
                        <a:cs typeface="Arial" panose="020B0604020202020204" pitchFamily="34" charset="0"/>
                      </a:endParaRPr>
                    </a:p>
                  </a:txBody>
                  <a:tcPr marL="22718" marR="22718" marT="0" marB="0" anchor="ctr"/>
                </a:tc>
                <a:tc>
                  <a:txBody>
                    <a:bodyPr/>
                    <a:lstStyle/>
                    <a:p>
                      <a:pPr algn="ctr">
                        <a:lnSpc>
                          <a:spcPct val="107000"/>
                        </a:lnSpc>
                        <a:spcAft>
                          <a:spcPts val="0"/>
                        </a:spcAft>
                      </a:pPr>
                      <a:r>
                        <a:rPr lang="en-US" sz="850">
                          <a:effectLst/>
                          <a:latin typeface="+mn-lt"/>
                          <a:cs typeface="Arial" panose="020B0604020202020204" pitchFamily="34" charset="0"/>
                        </a:rPr>
                        <a:t>0 </a:t>
                      </a:r>
                      <a:endParaRPr lang="en-CA" sz="850">
                        <a:effectLst/>
                        <a:latin typeface="+mn-lt"/>
                        <a:ea typeface="Calibri" panose="020F0502020204030204" pitchFamily="34" charset="0"/>
                        <a:cs typeface="Arial" panose="020B0604020202020204" pitchFamily="34" charset="0"/>
                      </a:endParaRPr>
                    </a:p>
                  </a:txBody>
                  <a:tcPr marL="22718" marR="22718" marT="0" marB="0" anchor="ctr"/>
                </a:tc>
                <a:extLst>
                  <a:ext uri="{0D108BD9-81ED-4DB2-BD59-A6C34878D82A}">
                    <a16:rowId xmlns:a16="http://schemas.microsoft.com/office/drawing/2014/main" val="1862348944"/>
                  </a:ext>
                </a:extLst>
              </a:tr>
              <a:tr h="260907">
                <a:tc>
                  <a:txBody>
                    <a:bodyPr/>
                    <a:lstStyle/>
                    <a:p>
                      <a:pPr>
                        <a:lnSpc>
                          <a:spcPct val="107000"/>
                        </a:lnSpc>
                        <a:spcAft>
                          <a:spcPts val="0"/>
                        </a:spcAft>
                      </a:pPr>
                      <a:r>
                        <a:rPr lang="en-US" sz="900">
                          <a:effectLst/>
                          <a:latin typeface="+mn-lt"/>
                          <a:cs typeface="Arial" panose="020B0604020202020204" pitchFamily="34" charset="0"/>
                        </a:rPr>
                        <a:t>Bilateral Nasal </a:t>
                      </a:r>
                      <a:endParaRPr lang="en-CA" sz="900">
                        <a:effectLst/>
                        <a:latin typeface="+mn-lt"/>
                        <a:ea typeface="Calibri" panose="020F0502020204030204" pitchFamily="34" charset="0"/>
                        <a:cs typeface="Arial" panose="020B0604020202020204" pitchFamily="34" charset="0"/>
                      </a:endParaRPr>
                    </a:p>
                  </a:txBody>
                  <a:tcPr marL="22718" marR="22718" marT="0" marB="0"/>
                </a:tc>
                <a:tc>
                  <a:txBody>
                    <a:bodyPr/>
                    <a:lstStyle/>
                    <a:p>
                      <a:pPr algn="ctr">
                        <a:lnSpc>
                          <a:spcPct val="107000"/>
                        </a:lnSpc>
                        <a:spcAft>
                          <a:spcPts val="0"/>
                        </a:spcAft>
                      </a:pPr>
                      <a:r>
                        <a:rPr lang="en-US" sz="850">
                          <a:effectLst/>
                          <a:latin typeface="+mn-lt"/>
                          <a:cs typeface="Arial" panose="020B0604020202020204" pitchFamily="34" charset="0"/>
                        </a:rPr>
                        <a:t>0</a:t>
                      </a:r>
                      <a:endParaRPr lang="en-CA" sz="850">
                        <a:effectLst/>
                        <a:latin typeface="+mn-lt"/>
                        <a:ea typeface="Calibri" panose="020F0502020204030204" pitchFamily="34" charset="0"/>
                        <a:cs typeface="Arial" panose="020B0604020202020204" pitchFamily="34" charset="0"/>
                      </a:endParaRPr>
                    </a:p>
                  </a:txBody>
                  <a:tcPr marL="22718" marR="22718" marT="0" marB="0" anchor="ctr"/>
                </a:tc>
                <a:tc>
                  <a:txBody>
                    <a:bodyPr/>
                    <a:lstStyle/>
                    <a:p>
                      <a:pPr algn="ctr">
                        <a:lnSpc>
                          <a:spcPct val="107000"/>
                        </a:lnSpc>
                        <a:spcAft>
                          <a:spcPts val="0"/>
                        </a:spcAft>
                      </a:pPr>
                      <a:r>
                        <a:rPr lang="en-US" sz="850" dirty="0">
                          <a:effectLst/>
                          <a:latin typeface="+mn-lt"/>
                          <a:cs typeface="Arial" panose="020B0604020202020204" pitchFamily="34" charset="0"/>
                        </a:rPr>
                        <a:t>25.0% </a:t>
                      </a:r>
                      <a:endParaRPr lang="en-CA" sz="850" dirty="0">
                        <a:effectLst/>
                        <a:latin typeface="+mn-lt"/>
                        <a:cs typeface="Arial" panose="020B0604020202020204" pitchFamily="34" charset="0"/>
                      </a:endParaRPr>
                    </a:p>
                    <a:p>
                      <a:pPr algn="ctr">
                        <a:lnSpc>
                          <a:spcPct val="107000"/>
                        </a:lnSpc>
                        <a:spcAft>
                          <a:spcPts val="0"/>
                        </a:spcAft>
                      </a:pPr>
                      <a:r>
                        <a:rPr lang="en-US" sz="850" dirty="0">
                          <a:effectLst/>
                          <a:latin typeface="+mn-lt"/>
                          <a:cs typeface="Arial" panose="020B0604020202020204" pitchFamily="34" charset="0"/>
                        </a:rPr>
                        <a:t>(2/8)</a:t>
                      </a:r>
                      <a:endParaRPr lang="en-CA" sz="850" dirty="0">
                        <a:effectLst/>
                        <a:latin typeface="+mn-lt"/>
                        <a:ea typeface="Calibri" panose="020F0502020204030204" pitchFamily="34" charset="0"/>
                        <a:cs typeface="Arial" panose="020B0604020202020204" pitchFamily="34" charset="0"/>
                      </a:endParaRPr>
                    </a:p>
                  </a:txBody>
                  <a:tcPr marL="22718" marR="22718" marT="0" marB="0" anchor="ctr"/>
                </a:tc>
                <a:tc>
                  <a:txBody>
                    <a:bodyPr/>
                    <a:lstStyle/>
                    <a:p>
                      <a:pPr algn="ctr">
                        <a:lnSpc>
                          <a:spcPct val="107000"/>
                        </a:lnSpc>
                        <a:spcAft>
                          <a:spcPts val="0"/>
                        </a:spcAft>
                      </a:pPr>
                      <a:r>
                        <a:rPr lang="en-US" sz="850" dirty="0">
                          <a:effectLst/>
                          <a:latin typeface="+mn-lt"/>
                          <a:cs typeface="Arial" panose="020B0604020202020204" pitchFamily="34" charset="0"/>
                        </a:rPr>
                        <a:t>0</a:t>
                      </a:r>
                      <a:endParaRPr lang="en-CA" sz="850" dirty="0">
                        <a:effectLst/>
                        <a:latin typeface="+mn-lt"/>
                        <a:ea typeface="Calibri" panose="020F0502020204030204" pitchFamily="34" charset="0"/>
                        <a:cs typeface="Arial" panose="020B0604020202020204" pitchFamily="34" charset="0"/>
                      </a:endParaRPr>
                    </a:p>
                  </a:txBody>
                  <a:tcPr marL="22718" marR="22718" marT="0" marB="0" anchor="ctr"/>
                </a:tc>
                <a:tc>
                  <a:txBody>
                    <a:bodyPr/>
                    <a:lstStyle/>
                    <a:p>
                      <a:pPr algn="ctr">
                        <a:lnSpc>
                          <a:spcPct val="107000"/>
                        </a:lnSpc>
                        <a:spcAft>
                          <a:spcPts val="0"/>
                        </a:spcAft>
                      </a:pPr>
                      <a:r>
                        <a:rPr lang="en-US" sz="850" dirty="0">
                          <a:effectLst/>
                          <a:latin typeface="+mn-lt"/>
                          <a:cs typeface="Arial" panose="020B0604020202020204" pitchFamily="34" charset="0"/>
                        </a:rPr>
                        <a:t>20% </a:t>
                      </a:r>
                      <a:endParaRPr lang="en-CA" sz="850" dirty="0">
                        <a:effectLst/>
                        <a:latin typeface="+mn-lt"/>
                        <a:cs typeface="Arial" panose="020B0604020202020204" pitchFamily="34" charset="0"/>
                      </a:endParaRPr>
                    </a:p>
                    <a:p>
                      <a:pPr algn="ctr">
                        <a:lnSpc>
                          <a:spcPct val="107000"/>
                        </a:lnSpc>
                        <a:spcAft>
                          <a:spcPts val="0"/>
                        </a:spcAft>
                      </a:pPr>
                      <a:r>
                        <a:rPr lang="en-US" sz="850" dirty="0">
                          <a:effectLst/>
                          <a:latin typeface="+mn-lt"/>
                          <a:cs typeface="Arial" panose="020B0604020202020204" pitchFamily="34" charset="0"/>
                        </a:rPr>
                        <a:t>(1/5)</a:t>
                      </a:r>
                      <a:endParaRPr lang="en-CA" sz="850" dirty="0">
                        <a:effectLst/>
                        <a:latin typeface="+mn-lt"/>
                        <a:ea typeface="Calibri" panose="020F0502020204030204" pitchFamily="34" charset="0"/>
                        <a:cs typeface="Arial" panose="020B0604020202020204" pitchFamily="34" charset="0"/>
                      </a:endParaRPr>
                    </a:p>
                  </a:txBody>
                  <a:tcPr marL="22718" marR="22718" marT="0" marB="0" anchor="ctr"/>
                </a:tc>
                <a:extLst>
                  <a:ext uri="{0D108BD9-81ED-4DB2-BD59-A6C34878D82A}">
                    <a16:rowId xmlns:a16="http://schemas.microsoft.com/office/drawing/2014/main" val="3023658279"/>
                  </a:ext>
                </a:extLst>
              </a:tr>
              <a:tr h="260907">
                <a:tc>
                  <a:txBody>
                    <a:bodyPr/>
                    <a:lstStyle/>
                    <a:p>
                      <a:pPr>
                        <a:lnSpc>
                          <a:spcPct val="107000"/>
                        </a:lnSpc>
                        <a:spcAft>
                          <a:spcPts val="0"/>
                        </a:spcAft>
                      </a:pPr>
                      <a:r>
                        <a:rPr lang="en-US" sz="900" dirty="0">
                          <a:effectLst/>
                          <a:latin typeface="+mn-lt"/>
                          <a:cs typeface="Arial" panose="020B0604020202020204" pitchFamily="34" charset="0"/>
                        </a:rPr>
                        <a:t>Nasal + Contralateral Diffuse </a:t>
                      </a:r>
                      <a:endParaRPr lang="en-CA" sz="900" dirty="0">
                        <a:effectLst/>
                        <a:latin typeface="+mn-lt"/>
                        <a:ea typeface="Calibri" panose="020F0502020204030204" pitchFamily="34" charset="0"/>
                        <a:cs typeface="Arial" panose="020B0604020202020204" pitchFamily="34" charset="0"/>
                      </a:endParaRPr>
                    </a:p>
                  </a:txBody>
                  <a:tcPr marL="22718" marR="22718" marT="0" marB="0"/>
                </a:tc>
                <a:tc>
                  <a:txBody>
                    <a:bodyPr/>
                    <a:lstStyle/>
                    <a:p>
                      <a:pPr algn="ctr">
                        <a:lnSpc>
                          <a:spcPct val="107000"/>
                        </a:lnSpc>
                        <a:spcAft>
                          <a:spcPts val="0"/>
                        </a:spcAft>
                      </a:pPr>
                      <a:r>
                        <a:rPr lang="en-US" sz="850" dirty="0">
                          <a:effectLst/>
                          <a:latin typeface="+mn-lt"/>
                          <a:cs typeface="Arial" panose="020B0604020202020204" pitchFamily="34" charset="0"/>
                        </a:rPr>
                        <a:t>33.3% </a:t>
                      </a:r>
                      <a:endParaRPr lang="en-CA" sz="850" dirty="0">
                        <a:effectLst/>
                        <a:latin typeface="+mn-lt"/>
                        <a:cs typeface="Arial" panose="020B0604020202020204" pitchFamily="34" charset="0"/>
                      </a:endParaRPr>
                    </a:p>
                    <a:p>
                      <a:pPr algn="ctr">
                        <a:lnSpc>
                          <a:spcPct val="107000"/>
                        </a:lnSpc>
                        <a:spcAft>
                          <a:spcPts val="0"/>
                        </a:spcAft>
                      </a:pPr>
                      <a:r>
                        <a:rPr lang="en-US" sz="850" dirty="0">
                          <a:effectLst/>
                          <a:latin typeface="+mn-lt"/>
                          <a:cs typeface="Arial" panose="020B0604020202020204" pitchFamily="34" charset="0"/>
                        </a:rPr>
                        <a:t>(5/15)</a:t>
                      </a:r>
                      <a:endParaRPr lang="en-CA" sz="850" dirty="0">
                        <a:effectLst/>
                        <a:latin typeface="+mn-lt"/>
                        <a:ea typeface="Calibri" panose="020F0502020204030204" pitchFamily="34" charset="0"/>
                        <a:cs typeface="Arial" panose="020B0604020202020204" pitchFamily="34" charset="0"/>
                      </a:endParaRPr>
                    </a:p>
                  </a:txBody>
                  <a:tcPr marL="22718" marR="22718" marT="0" marB="0" anchor="ctr"/>
                </a:tc>
                <a:tc>
                  <a:txBody>
                    <a:bodyPr/>
                    <a:lstStyle/>
                    <a:p>
                      <a:pPr algn="ctr">
                        <a:lnSpc>
                          <a:spcPct val="107000"/>
                        </a:lnSpc>
                        <a:spcAft>
                          <a:spcPts val="0"/>
                        </a:spcAft>
                      </a:pPr>
                      <a:r>
                        <a:rPr lang="en-US" sz="850" dirty="0">
                          <a:effectLst/>
                          <a:latin typeface="+mn-lt"/>
                          <a:cs typeface="Arial" panose="020B0604020202020204" pitchFamily="34" charset="0"/>
                        </a:rPr>
                        <a:t>25.0% </a:t>
                      </a:r>
                      <a:endParaRPr lang="en-CA" sz="850" dirty="0">
                        <a:effectLst/>
                        <a:latin typeface="+mn-lt"/>
                        <a:cs typeface="Arial" panose="020B0604020202020204" pitchFamily="34" charset="0"/>
                      </a:endParaRPr>
                    </a:p>
                    <a:p>
                      <a:pPr algn="ctr">
                        <a:lnSpc>
                          <a:spcPct val="107000"/>
                        </a:lnSpc>
                        <a:spcAft>
                          <a:spcPts val="0"/>
                        </a:spcAft>
                      </a:pPr>
                      <a:r>
                        <a:rPr lang="en-US" sz="850" dirty="0">
                          <a:effectLst/>
                          <a:latin typeface="+mn-lt"/>
                          <a:cs typeface="Arial" panose="020B0604020202020204" pitchFamily="34" charset="0"/>
                        </a:rPr>
                        <a:t>(2/8)</a:t>
                      </a:r>
                      <a:endParaRPr lang="en-CA" sz="850" dirty="0">
                        <a:effectLst/>
                        <a:latin typeface="+mn-lt"/>
                        <a:ea typeface="Calibri" panose="020F0502020204030204" pitchFamily="34" charset="0"/>
                        <a:cs typeface="Arial" panose="020B0604020202020204" pitchFamily="34" charset="0"/>
                      </a:endParaRPr>
                    </a:p>
                  </a:txBody>
                  <a:tcPr marL="22718" marR="22718" marT="0" marB="0" anchor="ctr"/>
                </a:tc>
                <a:tc>
                  <a:txBody>
                    <a:bodyPr/>
                    <a:lstStyle/>
                    <a:p>
                      <a:pPr algn="ctr">
                        <a:lnSpc>
                          <a:spcPct val="107000"/>
                        </a:lnSpc>
                        <a:spcAft>
                          <a:spcPts val="0"/>
                        </a:spcAft>
                      </a:pPr>
                      <a:r>
                        <a:rPr lang="en-US" sz="850" dirty="0">
                          <a:effectLst/>
                          <a:latin typeface="+mn-lt"/>
                          <a:cs typeface="Arial" panose="020B0604020202020204" pitchFamily="34" charset="0"/>
                        </a:rPr>
                        <a:t>0 </a:t>
                      </a:r>
                      <a:endParaRPr lang="en-CA" sz="850" dirty="0">
                        <a:effectLst/>
                        <a:latin typeface="+mn-lt"/>
                        <a:ea typeface="Calibri" panose="020F0502020204030204" pitchFamily="34" charset="0"/>
                        <a:cs typeface="Arial" panose="020B0604020202020204" pitchFamily="34" charset="0"/>
                      </a:endParaRPr>
                    </a:p>
                  </a:txBody>
                  <a:tcPr marL="22718" marR="22718" marT="0" marB="0" anchor="ctr"/>
                </a:tc>
                <a:tc>
                  <a:txBody>
                    <a:bodyPr/>
                    <a:lstStyle/>
                    <a:p>
                      <a:pPr algn="ctr">
                        <a:lnSpc>
                          <a:spcPct val="107000"/>
                        </a:lnSpc>
                        <a:spcAft>
                          <a:spcPts val="0"/>
                        </a:spcAft>
                      </a:pPr>
                      <a:r>
                        <a:rPr lang="en-US" sz="850" dirty="0">
                          <a:effectLst/>
                          <a:latin typeface="+mn-lt"/>
                          <a:cs typeface="Arial" panose="020B0604020202020204" pitchFamily="34" charset="0"/>
                        </a:rPr>
                        <a:t>20% </a:t>
                      </a:r>
                      <a:endParaRPr lang="en-CA" sz="850" dirty="0">
                        <a:effectLst/>
                        <a:latin typeface="+mn-lt"/>
                        <a:cs typeface="Arial" panose="020B0604020202020204" pitchFamily="34" charset="0"/>
                      </a:endParaRPr>
                    </a:p>
                    <a:p>
                      <a:pPr algn="ctr">
                        <a:lnSpc>
                          <a:spcPct val="107000"/>
                        </a:lnSpc>
                        <a:spcAft>
                          <a:spcPts val="0"/>
                        </a:spcAft>
                      </a:pPr>
                      <a:r>
                        <a:rPr lang="en-US" sz="850" dirty="0">
                          <a:effectLst/>
                          <a:latin typeface="+mn-lt"/>
                          <a:cs typeface="Arial" panose="020B0604020202020204" pitchFamily="34" charset="0"/>
                        </a:rPr>
                        <a:t>(1/5)</a:t>
                      </a:r>
                      <a:endParaRPr lang="en-CA" sz="850" dirty="0">
                        <a:effectLst/>
                        <a:latin typeface="+mn-lt"/>
                        <a:ea typeface="Calibri" panose="020F0502020204030204" pitchFamily="34" charset="0"/>
                        <a:cs typeface="Arial" panose="020B0604020202020204" pitchFamily="34" charset="0"/>
                      </a:endParaRPr>
                    </a:p>
                  </a:txBody>
                  <a:tcPr marL="22718" marR="22718" marT="0" marB="0" anchor="ctr"/>
                </a:tc>
                <a:extLst>
                  <a:ext uri="{0D108BD9-81ED-4DB2-BD59-A6C34878D82A}">
                    <a16:rowId xmlns:a16="http://schemas.microsoft.com/office/drawing/2014/main" val="2248574511"/>
                  </a:ext>
                </a:extLst>
              </a:tr>
              <a:tr h="260907">
                <a:tc>
                  <a:txBody>
                    <a:bodyPr/>
                    <a:lstStyle/>
                    <a:p>
                      <a:pPr>
                        <a:lnSpc>
                          <a:spcPct val="107000"/>
                        </a:lnSpc>
                        <a:spcAft>
                          <a:spcPts val="0"/>
                        </a:spcAft>
                      </a:pPr>
                      <a:r>
                        <a:rPr lang="en-US" sz="900" dirty="0">
                          <a:effectLst/>
                          <a:latin typeface="+mn-lt"/>
                          <a:cs typeface="Arial" panose="020B0604020202020204" pitchFamily="34" charset="0"/>
                        </a:rPr>
                        <a:t>Other Pattern Bilateral </a:t>
                      </a:r>
                      <a:endParaRPr lang="en-CA" sz="900" dirty="0">
                        <a:effectLst/>
                        <a:latin typeface="+mn-lt"/>
                        <a:ea typeface="Calibri" panose="020F0502020204030204" pitchFamily="34" charset="0"/>
                        <a:cs typeface="Arial" panose="020B0604020202020204" pitchFamily="34" charset="0"/>
                      </a:endParaRPr>
                    </a:p>
                  </a:txBody>
                  <a:tcPr marL="22718" marR="22718" marT="0" marB="0"/>
                </a:tc>
                <a:tc>
                  <a:txBody>
                    <a:bodyPr/>
                    <a:lstStyle/>
                    <a:p>
                      <a:pPr algn="ctr">
                        <a:lnSpc>
                          <a:spcPct val="107000"/>
                        </a:lnSpc>
                        <a:spcAft>
                          <a:spcPts val="0"/>
                        </a:spcAft>
                      </a:pPr>
                      <a:r>
                        <a:rPr lang="en-US" sz="850">
                          <a:effectLst/>
                          <a:latin typeface="+mn-lt"/>
                          <a:cs typeface="Arial" panose="020B0604020202020204" pitchFamily="34" charset="0"/>
                        </a:rPr>
                        <a:t>0</a:t>
                      </a:r>
                      <a:endParaRPr lang="en-CA" sz="850">
                        <a:effectLst/>
                        <a:latin typeface="+mn-lt"/>
                        <a:ea typeface="Calibri" panose="020F0502020204030204" pitchFamily="34" charset="0"/>
                        <a:cs typeface="Arial" panose="020B0604020202020204" pitchFamily="34" charset="0"/>
                      </a:endParaRPr>
                    </a:p>
                  </a:txBody>
                  <a:tcPr marL="22718" marR="22718" marT="0" marB="0" anchor="ctr"/>
                </a:tc>
                <a:tc>
                  <a:txBody>
                    <a:bodyPr/>
                    <a:lstStyle/>
                    <a:p>
                      <a:pPr algn="ctr">
                        <a:lnSpc>
                          <a:spcPct val="107000"/>
                        </a:lnSpc>
                        <a:spcAft>
                          <a:spcPts val="0"/>
                        </a:spcAft>
                      </a:pPr>
                      <a:r>
                        <a:rPr lang="en-US" sz="850">
                          <a:effectLst/>
                          <a:latin typeface="+mn-lt"/>
                          <a:cs typeface="Arial" panose="020B0604020202020204" pitchFamily="34" charset="0"/>
                        </a:rPr>
                        <a:t>0</a:t>
                      </a:r>
                      <a:endParaRPr lang="en-CA" sz="850">
                        <a:effectLst/>
                        <a:latin typeface="+mn-lt"/>
                        <a:ea typeface="Calibri" panose="020F0502020204030204" pitchFamily="34" charset="0"/>
                        <a:cs typeface="Arial" panose="020B0604020202020204" pitchFamily="34" charset="0"/>
                      </a:endParaRPr>
                    </a:p>
                  </a:txBody>
                  <a:tcPr marL="22718" marR="22718" marT="0" marB="0" anchor="ctr"/>
                </a:tc>
                <a:tc>
                  <a:txBody>
                    <a:bodyPr/>
                    <a:lstStyle/>
                    <a:p>
                      <a:pPr algn="ctr">
                        <a:lnSpc>
                          <a:spcPct val="107000"/>
                        </a:lnSpc>
                        <a:spcAft>
                          <a:spcPts val="0"/>
                        </a:spcAft>
                      </a:pPr>
                      <a:r>
                        <a:rPr lang="en-US" sz="850" dirty="0">
                          <a:effectLst/>
                          <a:latin typeface="+mn-lt"/>
                          <a:cs typeface="Arial" panose="020B0604020202020204" pitchFamily="34" charset="0"/>
                        </a:rPr>
                        <a:t>0</a:t>
                      </a:r>
                      <a:endParaRPr lang="en-CA" sz="850" dirty="0">
                        <a:effectLst/>
                        <a:latin typeface="+mn-lt"/>
                        <a:ea typeface="Calibri" panose="020F0502020204030204" pitchFamily="34" charset="0"/>
                        <a:cs typeface="Arial" panose="020B0604020202020204" pitchFamily="34" charset="0"/>
                      </a:endParaRPr>
                    </a:p>
                  </a:txBody>
                  <a:tcPr marL="22718" marR="22718" marT="0" marB="0" anchor="ctr"/>
                </a:tc>
                <a:tc>
                  <a:txBody>
                    <a:bodyPr/>
                    <a:lstStyle/>
                    <a:p>
                      <a:pPr algn="ctr">
                        <a:lnSpc>
                          <a:spcPct val="107000"/>
                        </a:lnSpc>
                        <a:spcAft>
                          <a:spcPts val="0"/>
                        </a:spcAft>
                      </a:pPr>
                      <a:r>
                        <a:rPr lang="en-US" sz="850" dirty="0">
                          <a:effectLst/>
                          <a:latin typeface="+mn-lt"/>
                          <a:cs typeface="Arial" panose="020B0604020202020204" pitchFamily="34" charset="0"/>
                        </a:rPr>
                        <a:t>60% </a:t>
                      </a:r>
                      <a:endParaRPr lang="en-CA" sz="850" dirty="0">
                        <a:effectLst/>
                        <a:latin typeface="+mn-lt"/>
                        <a:cs typeface="Arial" panose="020B0604020202020204" pitchFamily="34" charset="0"/>
                      </a:endParaRPr>
                    </a:p>
                    <a:p>
                      <a:pPr algn="ctr">
                        <a:lnSpc>
                          <a:spcPct val="107000"/>
                        </a:lnSpc>
                        <a:spcAft>
                          <a:spcPts val="0"/>
                        </a:spcAft>
                      </a:pPr>
                      <a:r>
                        <a:rPr lang="en-US" sz="850" dirty="0">
                          <a:effectLst/>
                          <a:latin typeface="+mn-lt"/>
                          <a:cs typeface="Arial" panose="020B0604020202020204" pitchFamily="34" charset="0"/>
                        </a:rPr>
                        <a:t>(3/5)</a:t>
                      </a:r>
                      <a:endParaRPr lang="en-CA" sz="850" dirty="0">
                        <a:effectLst/>
                        <a:latin typeface="+mn-lt"/>
                        <a:ea typeface="Calibri" panose="020F0502020204030204" pitchFamily="34" charset="0"/>
                        <a:cs typeface="Arial" panose="020B0604020202020204" pitchFamily="34" charset="0"/>
                      </a:endParaRPr>
                    </a:p>
                  </a:txBody>
                  <a:tcPr marL="22718" marR="22718" marT="0" marB="0" anchor="ctr"/>
                </a:tc>
                <a:extLst>
                  <a:ext uri="{0D108BD9-81ED-4DB2-BD59-A6C34878D82A}">
                    <a16:rowId xmlns:a16="http://schemas.microsoft.com/office/drawing/2014/main" val="2976665764"/>
                  </a:ext>
                </a:extLst>
              </a:tr>
            </a:tbl>
          </a:graphicData>
        </a:graphic>
      </p:graphicFrame>
      <p:graphicFrame>
        <p:nvGraphicFramePr>
          <p:cNvPr id="16" name="Content Placeholder 3">
            <a:extLst>
              <a:ext uri="{FF2B5EF4-FFF2-40B4-BE49-F238E27FC236}">
                <a16:creationId xmlns:a16="http://schemas.microsoft.com/office/drawing/2014/main" id="{DC1A4B12-E3CF-4309-B433-6D31D205F794}"/>
              </a:ext>
            </a:extLst>
          </p:cNvPr>
          <p:cNvGraphicFramePr>
            <a:graphicFrameLocks/>
          </p:cNvGraphicFramePr>
          <p:nvPr>
            <p:extLst>
              <p:ext uri="{D42A27DB-BD31-4B8C-83A1-F6EECF244321}">
                <p14:modId xmlns:p14="http://schemas.microsoft.com/office/powerpoint/2010/main" val="371699322"/>
              </p:ext>
            </p:extLst>
          </p:nvPr>
        </p:nvGraphicFramePr>
        <p:xfrm>
          <a:off x="6569915" y="11428528"/>
          <a:ext cx="5940330" cy="1908139"/>
        </p:xfrm>
        <a:graphic>
          <a:graphicData uri="http://schemas.openxmlformats.org/drawingml/2006/table">
            <a:tbl>
              <a:tblPr firstRow="1" firstCol="1" bandRow="1">
                <a:tableStyleId>{74C1A8A3-306A-4EB7-A6B1-4F7E0EB9C5D6}</a:tableStyleId>
              </a:tblPr>
              <a:tblGrid>
                <a:gridCol w="1634954">
                  <a:extLst>
                    <a:ext uri="{9D8B030D-6E8A-4147-A177-3AD203B41FA5}">
                      <a16:colId xmlns:a16="http://schemas.microsoft.com/office/drawing/2014/main" val="2382324966"/>
                    </a:ext>
                  </a:extLst>
                </a:gridCol>
                <a:gridCol w="1076344">
                  <a:extLst>
                    <a:ext uri="{9D8B030D-6E8A-4147-A177-3AD203B41FA5}">
                      <a16:colId xmlns:a16="http://schemas.microsoft.com/office/drawing/2014/main" val="1443282566"/>
                    </a:ext>
                  </a:extLst>
                </a:gridCol>
                <a:gridCol w="1076344">
                  <a:extLst>
                    <a:ext uri="{9D8B030D-6E8A-4147-A177-3AD203B41FA5}">
                      <a16:colId xmlns:a16="http://schemas.microsoft.com/office/drawing/2014/main" val="2611667485"/>
                    </a:ext>
                  </a:extLst>
                </a:gridCol>
                <a:gridCol w="1076344">
                  <a:extLst>
                    <a:ext uri="{9D8B030D-6E8A-4147-A177-3AD203B41FA5}">
                      <a16:colId xmlns:a16="http://schemas.microsoft.com/office/drawing/2014/main" val="3431109240"/>
                    </a:ext>
                  </a:extLst>
                </a:gridCol>
                <a:gridCol w="1076344">
                  <a:extLst>
                    <a:ext uri="{9D8B030D-6E8A-4147-A177-3AD203B41FA5}">
                      <a16:colId xmlns:a16="http://schemas.microsoft.com/office/drawing/2014/main" val="2302222099"/>
                    </a:ext>
                  </a:extLst>
                </a:gridCol>
              </a:tblGrid>
              <a:tr h="295848">
                <a:tc>
                  <a:txBody>
                    <a:bodyPr/>
                    <a:lstStyle/>
                    <a:p>
                      <a:pPr algn="ctr">
                        <a:lnSpc>
                          <a:spcPct val="107000"/>
                        </a:lnSpc>
                        <a:spcAft>
                          <a:spcPts val="0"/>
                        </a:spcAft>
                      </a:pPr>
                      <a:r>
                        <a:rPr lang="en-US" sz="1000" dirty="0">
                          <a:effectLst/>
                        </a:rPr>
                        <a:t> </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000" dirty="0">
                          <a:effectLst/>
                        </a:rPr>
                        <a:t>JXS</a:t>
                      </a:r>
                      <a:endParaRPr lang="en-CA" sz="1000" dirty="0">
                        <a:effectLst/>
                      </a:endParaRPr>
                    </a:p>
                    <a:p>
                      <a:pPr algn="ctr">
                        <a:lnSpc>
                          <a:spcPct val="107000"/>
                        </a:lnSpc>
                        <a:spcAft>
                          <a:spcPts val="0"/>
                        </a:spcAft>
                      </a:pPr>
                      <a:r>
                        <a:rPr lang="en-US" sz="1000" dirty="0">
                          <a:effectLst/>
                        </a:rPr>
                        <a:t>(n=17)</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000" dirty="0">
                          <a:effectLst/>
                        </a:rPr>
                        <a:t>BTH</a:t>
                      </a:r>
                      <a:endParaRPr lang="en-CA" sz="1000" dirty="0">
                        <a:effectLst/>
                      </a:endParaRPr>
                    </a:p>
                    <a:p>
                      <a:pPr algn="ctr">
                        <a:lnSpc>
                          <a:spcPct val="107000"/>
                        </a:lnSpc>
                        <a:spcAft>
                          <a:spcPts val="0"/>
                        </a:spcAft>
                      </a:pPr>
                      <a:r>
                        <a:rPr lang="en-US" sz="1000" dirty="0">
                          <a:effectLst/>
                        </a:rPr>
                        <a:t>(n=10)</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000" dirty="0">
                          <a:effectLst/>
                        </a:rPr>
                        <a:t>Monocular (n=3)</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000" dirty="0">
                          <a:effectLst/>
                        </a:rPr>
                        <a:t>Normal</a:t>
                      </a:r>
                      <a:endParaRPr lang="en-CA" sz="1000" dirty="0">
                        <a:effectLst/>
                      </a:endParaRPr>
                    </a:p>
                    <a:p>
                      <a:pPr algn="ctr">
                        <a:lnSpc>
                          <a:spcPct val="107000"/>
                        </a:lnSpc>
                        <a:spcAft>
                          <a:spcPts val="0"/>
                        </a:spcAft>
                      </a:pPr>
                      <a:r>
                        <a:rPr lang="en-US" sz="1000" dirty="0">
                          <a:effectLst/>
                        </a:rPr>
                        <a:t>(n=10)</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7256507"/>
                  </a:ext>
                </a:extLst>
              </a:tr>
              <a:tr h="200998">
                <a:tc gridSpan="5">
                  <a:txBody>
                    <a:bodyPr/>
                    <a:lstStyle/>
                    <a:p>
                      <a:pPr algn="ctr">
                        <a:lnSpc>
                          <a:spcPct val="107000"/>
                        </a:lnSpc>
                        <a:spcAft>
                          <a:spcPts val="800"/>
                        </a:spcAft>
                      </a:pPr>
                      <a:r>
                        <a:rPr lang="en-US" sz="900">
                          <a:effectLst/>
                        </a:rPr>
                        <a:t>Better seeing eye</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301955127"/>
                  </a:ext>
                </a:extLst>
              </a:tr>
              <a:tr h="200998">
                <a:tc>
                  <a:txBody>
                    <a:bodyPr/>
                    <a:lstStyle/>
                    <a:p>
                      <a:pPr algn="ctr">
                        <a:lnSpc>
                          <a:spcPct val="107000"/>
                        </a:lnSpc>
                        <a:spcAft>
                          <a:spcPts val="800"/>
                        </a:spcAft>
                      </a:pPr>
                      <a:r>
                        <a:rPr lang="en-US" sz="900">
                          <a:effectLst/>
                        </a:rPr>
                        <a:t>Average GCL</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900">
                          <a:effectLst/>
                        </a:rPr>
                        <a:t>64.9 ± 8.9*</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900">
                          <a:effectLst/>
                        </a:rPr>
                        <a:t>69.3 ± 9.9</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900">
                          <a:effectLst/>
                        </a:rPr>
                        <a:t>80.7 ± 5.7</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900">
                          <a:effectLst/>
                        </a:rPr>
                        <a:t>79.1 ± 6.9</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71229692"/>
                  </a:ext>
                </a:extLst>
              </a:tr>
              <a:tr h="191627">
                <a:tc>
                  <a:txBody>
                    <a:bodyPr/>
                    <a:lstStyle/>
                    <a:p>
                      <a:pPr algn="ctr">
                        <a:lnSpc>
                          <a:spcPct val="107000"/>
                        </a:lnSpc>
                        <a:spcAft>
                          <a:spcPts val="800"/>
                        </a:spcAft>
                      </a:pPr>
                      <a:r>
                        <a:rPr lang="en-US" sz="900">
                          <a:effectLst/>
                        </a:rPr>
                        <a:t>Nasal</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900">
                          <a:effectLst/>
                        </a:rPr>
                        <a:t>59.1 ± 11.1*</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900">
                          <a:effectLst/>
                        </a:rPr>
                        <a:t>65.6 ± 10.4*</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900">
                          <a:effectLst/>
                        </a:rPr>
                        <a:t>80.8 ± 7.8</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900">
                          <a:effectLst/>
                        </a:rPr>
                        <a:t>77.9 ± 7.5</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72110564"/>
                  </a:ext>
                </a:extLst>
              </a:tr>
              <a:tr h="200998">
                <a:tc>
                  <a:txBody>
                    <a:bodyPr/>
                    <a:lstStyle/>
                    <a:p>
                      <a:pPr algn="ctr">
                        <a:lnSpc>
                          <a:spcPct val="107000"/>
                        </a:lnSpc>
                        <a:spcAft>
                          <a:spcPts val="800"/>
                        </a:spcAft>
                      </a:pPr>
                      <a:r>
                        <a:rPr lang="en-US" sz="900" dirty="0">
                          <a:effectLst/>
                        </a:rPr>
                        <a:t>Temporal </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900">
                          <a:effectLst/>
                        </a:rPr>
                        <a:t>71.9 ± 9.7</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900">
                          <a:effectLst/>
                        </a:rPr>
                        <a:t>74.5 ± 10.2</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900">
                          <a:effectLst/>
                        </a:rPr>
                        <a:t>80.7 ± 5.0</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900">
                          <a:effectLst/>
                        </a:rPr>
                        <a:t>80.2 ± 8.0</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45349884"/>
                  </a:ext>
                </a:extLst>
              </a:tr>
              <a:tr h="200998">
                <a:tc gridSpan="5">
                  <a:txBody>
                    <a:bodyPr/>
                    <a:lstStyle/>
                    <a:p>
                      <a:pPr algn="ctr">
                        <a:lnSpc>
                          <a:spcPct val="107000"/>
                        </a:lnSpc>
                        <a:spcAft>
                          <a:spcPts val="800"/>
                        </a:spcAft>
                      </a:pPr>
                      <a:r>
                        <a:rPr lang="en-US" sz="900">
                          <a:effectLst/>
                        </a:rPr>
                        <a:t>Worse seeing eye</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192148391"/>
                  </a:ext>
                </a:extLst>
              </a:tr>
              <a:tr h="191627">
                <a:tc>
                  <a:txBody>
                    <a:bodyPr/>
                    <a:lstStyle/>
                    <a:p>
                      <a:pPr algn="ctr">
                        <a:lnSpc>
                          <a:spcPct val="107000"/>
                        </a:lnSpc>
                        <a:spcAft>
                          <a:spcPts val="800"/>
                        </a:spcAft>
                      </a:pPr>
                      <a:r>
                        <a:rPr lang="en-US" sz="900">
                          <a:effectLst/>
                        </a:rPr>
                        <a:t>Average GCL </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900">
                          <a:effectLst/>
                        </a:rPr>
                        <a:t>55.3 ± 16.3*</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900">
                          <a:effectLst/>
                        </a:rPr>
                        <a:t>63.4 ± 14.5</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900">
                          <a:effectLst/>
                        </a:rPr>
                        <a:t>63.3 ± 16.3</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900">
                          <a:effectLst/>
                        </a:rPr>
                        <a:t>78.0 ± 7.1</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58241616"/>
                  </a:ext>
                </a:extLst>
              </a:tr>
              <a:tr h="200998">
                <a:tc>
                  <a:txBody>
                    <a:bodyPr/>
                    <a:lstStyle/>
                    <a:p>
                      <a:pPr algn="ctr">
                        <a:lnSpc>
                          <a:spcPct val="107000"/>
                        </a:lnSpc>
                        <a:spcAft>
                          <a:spcPts val="800"/>
                        </a:spcAft>
                      </a:pPr>
                      <a:r>
                        <a:rPr lang="en-US" sz="900">
                          <a:effectLst/>
                        </a:rPr>
                        <a:t>Nasal </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900">
                          <a:effectLst/>
                        </a:rPr>
                        <a:t>54.6 ± 14.6*</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900">
                          <a:effectLst/>
                        </a:rPr>
                        <a:t>61.6 ± 11.0*</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900">
                          <a:effectLst/>
                        </a:rPr>
                        <a:t>62.2 ± 19.7</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900">
                          <a:effectLst/>
                        </a:rPr>
                        <a:t>77.9 ± 8.3</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97353308"/>
                  </a:ext>
                </a:extLst>
              </a:tr>
              <a:tr h="200998">
                <a:tc>
                  <a:txBody>
                    <a:bodyPr/>
                    <a:lstStyle/>
                    <a:p>
                      <a:pPr algn="ctr">
                        <a:lnSpc>
                          <a:spcPct val="107000"/>
                        </a:lnSpc>
                        <a:spcAft>
                          <a:spcPts val="800"/>
                        </a:spcAft>
                      </a:pPr>
                      <a:r>
                        <a:rPr lang="en-US" sz="900" dirty="0">
                          <a:effectLst/>
                        </a:rPr>
                        <a:t>Temporal </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900">
                          <a:effectLst/>
                        </a:rPr>
                        <a:t>56.0 ± 18.3*</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900" dirty="0">
                          <a:effectLst/>
                        </a:rPr>
                        <a:t>66.2 ± 17.5</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900">
                          <a:effectLst/>
                        </a:rPr>
                        <a:t>64.3 ± 15.1</a:t>
                      </a:r>
                      <a:endParaRPr lang="en-CA"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900" dirty="0">
                          <a:effectLst/>
                        </a:rPr>
                        <a:t>78.1 ± 7.5</a:t>
                      </a:r>
                      <a:endParaRPr lang="en-C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45450983"/>
                  </a:ext>
                </a:extLst>
              </a:tr>
            </a:tbl>
          </a:graphicData>
        </a:graphic>
      </p:graphicFrame>
    </p:spTree>
    <p:extLst>
      <p:ext uri="{BB962C8B-B14F-4D97-AF65-F5344CB8AC3E}">
        <p14:creationId xmlns:p14="http://schemas.microsoft.com/office/powerpoint/2010/main" val="19442367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209</TotalTime>
  <Words>2670</Words>
  <Application>Microsoft Office PowerPoint</Application>
  <PresentationFormat>Custom</PresentationFormat>
  <Paragraphs>300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dc:creator>
  <cp:lastModifiedBy>Laura</cp:lastModifiedBy>
  <cp:revision>12</cp:revision>
  <dcterms:created xsi:type="dcterms:W3CDTF">2021-04-18T20:11:58Z</dcterms:created>
  <dcterms:modified xsi:type="dcterms:W3CDTF">2021-04-20T02:38:37Z</dcterms:modified>
</cp:coreProperties>
</file>